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5" r:id="rId1"/>
  </p:sldMasterIdLst>
  <p:notesMasterIdLst>
    <p:notesMasterId r:id="rId53"/>
  </p:notesMasterIdLst>
  <p:handoutMasterIdLst>
    <p:handoutMasterId r:id="rId54"/>
  </p:handoutMasterIdLst>
  <p:sldIdLst>
    <p:sldId id="283" r:id="rId2"/>
    <p:sldId id="279" r:id="rId3"/>
    <p:sldId id="280" r:id="rId4"/>
    <p:sldId id="270" r:id="rId5"/>
    <p:sldId id="258" r:id="rId6"/>
    <p:sldId id="260" r:id="rId7"/>
    <p:sldId id="301" r:id="rId8"/>
    <p:sldId id="259" r:id="rId9"/>
    <p:sldId id="263" r:id="rId10"/>
    <p:sldId id="296" r:id="rId11"/>
    <p:sldId id="314" r:id="rId12"/>
    <p:sldId id="327" r:id="rId13"/>
    <p:sldId id="284" r:id="rId14"/>
    <p:sldId id="318" r:id="rId15"/>
    <p:sldId id="309" r:id="rId16"/>
    <p:sldId id="285" r:id="rId17"/>
    <p:sldId id="264" r:id="rId18"/>
    <p:sldId id="281" r:id="rId19"/>
    <p:sldId id="286" r:id="rId20"/>
    <p:sldId id="282" r:id="rId21"/>
    <p:sldId id="294" r:id="rId22"/>
    <p:sldId id="295" r:id="rId23"/>
    <p:sldId id="319" r:id="rId24"/>
    <p:sldId id="262" r:id="rId25"/>
    <p:sldId id="329" r:id="rId26"/>
    <p:sldId id="300" r:id="rId27"/>
    <p:sldId id="297" r:id="rId28"/>
    <p:sldId id="298" r:id="rId29"/>
    <p:sldId id="299" r:id="rId30"/>
    <p:sldId id="315" r:id="rId31"/>
    <p:sldId id="293" r:id="rId32"/>
    <p:sldId id="308" r:id="rId33"/>
    <p:sldId id="266" r:id="rId34"/>
    <p:sldId id="313" r:id="rId35"/>
    <p:sldId id="268" r:id="rId36"/>
    <p:sldId id="288" r:id="rId37"/>
    <p:sldId id="291" r:id="rId38"/>
    <p:sldId id="273" r:id="rId39"/>
    <p:sldId id="269" r:id="rId40"/>
    <p:sldId id="275" r:id="rId41"/>
    <p:sldId id="276" r:id="rId42"/>
    <p:sldId id="277" r:id="rId43"/>
    <p:sldId id="278" r:id="rId44"/>
    <p:sldId id="324" r:id="rId45"/>
    <p:sldId id="316" r:id="rId46"/>
    <p:sldId id="317" r:id="rId47"/>
    <p:sldId id="302" r:id="rId48"/>
    <p:sldId id="304" r:id="rId49"/>
    <p:sldId id="305" r:id="rId50"/>
    <p:sldId id="321" r:id="rId51"/>
    <p:sldId id="306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2D1F"/>
    <a:srgbClr val="DBEAFD"/>
    <a:srgbClr val="A9CDF9"/>
    <a:srgbClr val="FFFFD9"/>
    <a:srgbClr val="FEFE9C"/>
    <a:srgbClr val="E3E7B3"/>
    <a:srgbClr val="E0DCAE"/>
    <a:srgbClr val="FFFFFF"/>
    <a:srgbClr val="EFE8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55"/>
    <p:restoredTop sz="96291"/>
  </p:normalViewPr>
  <p:slideViewPr>
    <p:cSldViewPr snapToGrid="0" snapToObjects="1">
      <p:cViewPr varScale="1">
        <p:scale>
          <a:sx n="89" d="100"/>
          <a:sy n="89" d="100"/>
        </p:scale>
        <p:origin x="51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Sensor Trigger Time: 0.56s ± 0.3s</c:v>
                </c:pt>
              </c:strCache>
            </c:strRef>
          </c:tx>
          <c:spPr>
            <a:solidFill>
              <a:schemeClr val="accent2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4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0.57999999999999996</c:v>
                </c:pt>
                <c:pt idx="1">
                  <c:v>0.41</c:v>
                </c:pt>
                <c:pt idx="2">
                  <c:v>0.81</c:v>
                </c:pt>
                <c:pt idx="3">
                  <c:v>0.68</c:v>
                </c:pt>
                <c:pt idx="4">
                  <c:v>0.44</c:v>
                </c:pt>
                <c:pt idx="5">
                  <c:v>0.53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B7D-43CF-8E82-30962EF9D72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Arm Deployment Time: 2.23s ± 1.77s</c:v>
                </c:pt>
              </c:strCache>
            </c:strRef>
          </c:tx>
          <c:spPr>
            <a:solidFill>
              <a:schemeClr val="accent2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4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1.9</c:v>
                </c:pt>
                <c:pt idx="1">
                  <c:v>3.8</c:v>
                </c:pt>
                <c:pt idx="2">
                  <c:v>4</c:v>
                </c:pt>
                <c:pt idx="3">
                  <c:v>2.65</c:v>
                </c:pt>
                <c:pt idx="4">
                  <c:v>1.75</c:v>
                </c:pt>
                <c:pt idx="5">
                  <c:v>1.71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DB7D-43CF-8E82-30962EF9D72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471928168"/>
        <c:axId val="471929344"/>
      </c:barChart>
      <c:catAx>
        <c:axId val="4719281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Test Number</a:t>
                </a:r>
              </a:p>
            </c:rich>
          </c:tx>
          <c:layout>
            <c:manualLayout>
              <c:xMode val="edge"/>
              <c:yMode val="edge"/>
              <c:x val="0.45603773960073202"/>
              <c:y val="0.9247019475230170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1929344"/>
        <c:crosses val="autoZero"/>
        <c:auto val="1"/>
        <c:lblAlgn val="ctr"/>
        <c:lblOffset val="100"/>
        <c:noMultiLvlLbl val="0"/>
      </c:catAx>
      <c:valAx>
        <c:axId val="471929344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(Second</a:t>
                </a:r>
                <a:r>
                  <a:rPr lang="en-US" altLang="zh-CN" dirty="0"/>
                  <a:t>s</a:t>
                </a:r>
                <a:r>
                  <a:rPr lang="en-US" dirty="0"/>
                  <a:t>)</a:t>
                </a:r>
              </a:p>
            </c:rich>
          </c:tx>
          <c:layout>
            <c:manualLayout>
              <c:xMode val="edge"/>
              <c:yMode val="edge"/>
              <c:x val="0"/>
              <c:y val="0.23494976920988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471928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53227787279593097"/>
          <c:y val="0"/>
          <c:w val="0.46628161033253201"/>
          <c:h val="0.282101525164614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13B8D3-BEFB-D74E-A825-4410F944471D}" type="doc">
      <dgm:prSet loTypeId="urn:microsoft.com/office/officeart/2008/layout/SquareAccentLis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1B2B4C-2473-C34F-9D98-86E352233762}">
      <dgm:prSet phldrT="[Text]" custT="1"/>
      <dgm:spPr/>
      <dgm:t>
        <a:bodyPr/>
        <a:lstStyle/>
        <a:p>
          <a:pPr algn="ctr"/>
          <a:r>
            <a:rPr lang="en-US" altLang="zh-CN" sz="2400" dirty="0"/>
            <a:t>Safety</a:t>
          </a:r>
          <a:endParaRPr lang="en-US" sz="3600" dirty="0"/>
        </a:p>
      </dgm:t>
    </dgm:pt>
    <dgm:pt modelId="{4BD7A850-A8DB-7F40-B120-6154C26AF765}" type="parTrans" cxnId="{AABA2486-FEA1-9B46-A42C-37009FCBB2A8}">
      <dgm:prSet/>
      <dgm:spPr/>
      <dgm:t>
        <a:bodyPr/>
        <a:lstStyle/>
        <a:p>
          <a:endParaRPr lang="en-US"/>
        </a:p>
      </dgm:t>
    </dgm:pt>
    <dgm:pt modelId="{FC1DEAFF-7C41-1A47-957B-471B1B49B249}" type="sibTrans" cxnId="{AABA2486-FEA1-9B46-A42C-37009FCBB2A8}">
      <dgm:prSet/>
      <dgm:spPr/>
      <dgm:t>
        <a:bodyPr/>
        <a:lstStyle/>
        <a:p>
          <a:endParaRPr lang="en-US"/>
        </a:p>
      </dgm:t>
    </dgm:pt>
    <dgm:pt modelId="{EE1C9FB5-5EE3-2341-B74D-57AB58733A60}">
      <dgm:prSet phldrT="[Text]" custT="1"/>
      <dgm:spPr/>
      <dgm:t>
        <a:bodyPr/>
        <a:lstStyle/>
        <a:p>
          <a:pPr rtl="0"/>
          <a:r>
            <a:rPr lang="en-US" sz="1600" b="0" i="0" u="none" dirty="0"/>
            <a:t>Maximum Weight Limit</a:t>
          </a:r>
          <a:endParaRPr lang="zh-CN" altLang="en-US" sz="1600" b="0" dirty="0"/>
        </a:p>
      </dgm:t>
    </dgm:pt>
    <dgm:pt modelId="{FF62AC7E-4046-1B44-8A24-4098C44B94E1}" type="parTrans" cxnId="{C57651F1-3C06-DC46-A8F2-B2ADE8C706EA}">
      <dgm:prSet/>
      <dgm:spPr/>
      <dgm:t>
        <a:bodyPr/>
        <a:lstStyle/>
        <a:p>
          <a:endParaRPr lang="en-US"/>
        </a:p>
      </dgm:t>
    </dgm:pt>
    <dgm:pt modelId="{C7B36018-2417-444C-BA1E-AA2DBA37D123}" type="sibTrans" cxnId="{C57651F1-3C06-DC46-A8F2-B2ADE8C706EA}">
      <dgm:prSet/>
      <dgm:spPr/>
      <dgm:t>
        <a:bodyPr/>
        <a:lstStyle/>
        <a:p>
          <a:endParaRPr lang="en-US"/>
        </a:p>
      </dgm:t>
    </dgm:pt>
    <dgm:pt modelId="{C2249490-0B5B-7745-97A5-D5F0523CC113}">
      <dgm:prSet phldrT="[Text]" custT="1"/>
      <dgm:spPr/>
      <dgm:t>
        <a:bodyPr/>
        <a:lstStyle/>
        <a:p>
          <a:pPr algn="ctr"/>
          <a:r>
            <a:rPr lang="en-US" altLang="zh-CN" sz="2400" dirty="0"/>
            <a:t>Comfort</a:t>
          </a:r>
          <a:endParaRPr lang="en-US" sz="2900" dirty="0"/>
        </a:p>
      </dgm:t>
    </dgm:pt>
    <dgm:pt modelId="{76D2809B-4311-494F-AAA6-FAE49436182A}" type="parTrans" cxnId="{37FC9105-46C2-5441-A540-D7BD6ADDBBF6}">
      <dgm:prSet/>
      <dgm:spPr/>
      <dgm:t>
        <a:bodyPr/>
        <a:lstStyle/>
        <a:p>
          <a:endParaRPr lang="en-US"/>
        </a:p>
      </dgm:t>
    </dgm:pt>
    <dgm:pt modelId="{D118E6D9-6D57-7F46-AD3B-63DFB97C1E62}" type="sibTrans" cxnId="{37FC9105-46C2-5441-A540-D7BD6ADDBBF6}">
      <dgm:prSet/>
      <dgm:spPr/>
      <dgm:t>
        <a:bodyPr/>
        <a:lstStyle/>
        <a:p>
          <a:endParaRPr lang="en-US"/>
        </a:p>
      </dgm:t>
    </dgm:pt>
    <dgm:pt modelId="{4FD6F6BC-D113-1944-89E7-F1BE95B8B131}">
      <dgm:prSet phldrT="[Text]" custT="1"/>
      <dgm:spPr/>
      <dgm:t>
        <a:bodyPr/>
        <a:lstStyle/>
        <a:p>
          <a:pPr rtl="0"/>
          <a:r>
            <a:rPr lang="en-US" sz="1600" b="0" i="0" u="none" dirty="0"/>
            <a:t>Suitable Size</a:t>
          </a:r>
          <a:endParaRPr lang="en-US" sz="1600" b="0" dirty="0"/>
        </a:p>
      </dgm:t>
    </dgm:pt>
    <dgm:pt modelId="{2BAA989E-F3D3-CB4E-BC1C-B725751D27CF}" type="parTrans" cxnId="{B2925FA9-C236-D644-82DB-D8A5B9F921A9}">
      <dgm:prSet/>
      <dgm:spPr/>
      <dgm:t>
        <a:bodyPr/>
        <a:lstStyle/>
        <a:p>
          <a:endParaRPr lang="en-US"/>
        </a:p>
      </dgm:t>
    </dgm:pt>
    <dgm:pt modelId="{CF1A9A0E-356A-6644-82F2-1F99AF88E1E6}" type="sibTrans" cxnId="{B2925FA9-C236-D644-82DB-D8A5B9F921A9}">
      <dgm:prSet/>
      <dgm:spPr/>
      <dgm:t>
        <a:bodyPr/>
        <a:lstStyle/>
        <a:p>
          <a:endParaRPr lang="en-US"/>
        </a:p>
      </dgm:t>
    </dgm:pt>
    <dgm:pt modelId="{157945E7-4584-488E-89A7-9EA2380FD706}">
      <dgm:prSet custT="1"/>
      <dgm:spPr/>
      <dgm:t>
        <a:bodyPr/>
        <a:lstStyle/>
        <a:p>
          <a:pPr rtl="0"/>
          <a:r>
            <a:rPr lang="en-US" sz="1600" b="0" i="0" u="none" dirty="0"/>
            <a:t>Plate Location</a:t>
          </a:r>
          <a:endParaRPr lang="zh-CN" sz="1600" b="0" i="0" u="none" dirty="0"/>
        </a:p>
      </dgm:t>
    </dgm:pt>
    <dgm:pt modelId="{2A3225AA-C89D-43D6-96B8-72B0014CBD92}" type="parTrans" cxnId="{1C8EB4EE-2F9B-40CB-AE06-FE7A161F1C8F}">
      <dgm:prSet/>
      <dgm:spPr/>
      <dgm:t>
        <a:bodyPr/>
        <a:lstStyle/>
        <a:p>
          <a:endParaRPr lang="zh-CN" altLang="en-US"/>
        </a:p>
      </dgm:t>
    </dgm:pt>
    <dgm:pt modelId="{466A4BC0-D92C-447D-90CA-BFE697977F3F}" type="sibTrans" cxnId="{1C8EB4EE-2F9B-40CB-AE06-FE7A161F1C8F}">
      <dgm:prSet/>
      <dgm:spPr/>
      <dgm:t>
        <a:bodyPr/>
        <a:lstStyle/>
        <a:p>
          <a:endParaRPr lang="zh-CN" altLang="en-US"/>
        </a:p>
      </dgm:t>
    </dgm:pt>
    <dgm:pt modelId="{7F4C974D-CDE2-4554-99D4-92669C4A22C0}">
      <dgm:prSet custT="1"/>
      <dgm:spPr/>
      <dgm:t>
        <a:bodyPr/>
        <a:lstStyle/>
        <a:p>
          <a:pPr rtl="0"/>
          <a:r>
            <a:rPr lang="en-US" sz="1200" b="0" i="0" u="none" dirty="0"/>
            <a:t>stomach, shoulder, rib, heart, hip plates </a:t>
          </a:r>
          <a:endParaRPr lang="zh-CN" sz="1200" b="0" i="0" u="none" dirty="0"/>
        </a:p>
      </dgm:t>
    </dgm:pt>
    <dgm:pt modelId="{A3BB24CB-5007-4AC4-9297-0C04CFB2D376}" type="parTrans" cxnId="{7EA73EB6-446A-43F0-8B4B-5CACC68B60A3}">
      <dgm:prSet/>
      <dgm:spPr/>
      <dgm:t>
        <a:bodyPr/>
        <a:lstStyle/>
        <a:p>
          <a:endParaRPr lang="zh-CN" altLang="en-US"/>
        </a:p>
      </dgm:t>
    </dgm:pt>
    <dgm:pt modelId="{80D2A1F2-780A-4178-BFCA-BB4BE93D43DD}" type="sibTrans" cxnId="{7EA73EB6-446A-43F0-8B4B-5CACC68B60A3}">
      <dgm:prSet/>
      <dgm:spPr/>
      <dgm:t>
        <a:bodyPr/>
        <a:lstStyle/>
        <a:p>
          <a:endParaRPr lang="zh-CN" altLang="en-US"/>
        </a:p>
      </dgm:t>
    </dgm:pt>
    <dgm:pt modelId="{801F6F7A-1CB7-48BC-8E0B-C8ACB2CCD145}">
      <dgm:prSet custT="1"/>
      <dgm:spPr/>
      <dgm:t>
        <a:bodyPr/>
        <a:lstStyle/>
        <a:p>
          <a:pPr rtl="0"/>
          <a:r>
            <a:rPr lang="en-US" sz="1600" b="0" i="0" u="none" dirty="0"/>
            <a:t>Sufficient Catch Height</a:t>
          </a:r>
          <a:endParaRPr lang="zh-CN" sz="1600" b="0" i="0" u="none" dirty="0"/>
        </a:p>
      </dgm:t>
    </dgm:pt>
    <dgm:pt modelId="{EF110842-DB8E-4A50-BAE4-E5E68FA5D407}" type="parTrans" cxnId="{B30B6F3D-A61E-44DA-9FD1-90B9C43C18F6}">
      <dgm:prSet/>
      <dgm:spPr/>
      <dgm:t>
        <a:bodyPr/>
        <a:lstStyle/>
        <a:p>
          <a:endParaRPr lang="zh-CN" altLang="en-US"/>
        </a:p>
      </dgm:t>
    </dgm:pt>
    <dgm:pt modelId="{F49344CE-874E-4BC4-9877-9E748B4AF28A}" type="sibTrans" cxnId="{B30B6F3D-A61E-44DA-9FD1-90B9C43C18F6}">
      <dgm:prSet/>
      <dgm:spPr/>
      <dgm:t>
        <a:bodyPr/>
        <a:lstStyle/>
        <a:p>
          <a:endParaRPr lang="zh-CN" altLang="en-US"/>
        </a:p>
      </dgm:t>
    </dgm:pt>
    <dgm:pt modelId="{6F7785C2-4679-404E-9D9C-97A5B47A9E5D}">
      <dgm:prSet custT="1"/>
      <dgm:spPr/>
      <dgm:t>
        <a:bodyPr/>
        <a:lstStyle/>
        <a:p>
          <a:pPr rtl="0"/>
          <a:r>
            <a:rPr lang="en-US" sz="1200" b="0" i="0" u="none" dirty="0"/>
            <a:t>at least .91 meters</a:t>
          </a:r>
          <a:endParaRPr lang="zh-CN" sz="1200" b="0" i="0" u="none" dirty="0"/>
        </a:p>
      </dgm:t>
    </dgm:pt>
    <dgm:pt modelId="{92C69722-ADB8-4D50-8CE9-C952EC20F9C6}" type="parTrans" cxnId="{53E1CDCA-954F-44F9-AFF6-A9CF9E0709F3}">
      <dgm:prSet/>
      <dgm:spPr/>
      <dgm:t>
        <a:bodyPr/>
        <a:lstStyle/>
        <a:p>
          <a:endParaRPr lang="zh-CN" altLang="en-US"/>
        </a:p>
      </dgm:t>
    </dgm:pt>
    <dgm:pt modelId="{38910DA8-F408-4DB1-8718-8B0973618ABD}" type="sibTrans" cxnId="{53E1CDCA-954F-44F9-AFF6-A9CF9E0709F3}">
      <dgm:prSet/>
      <dgm:spPr/>
      <dgm:t>
        <a:bodyPr/>
        <a:lstStyle/>
        <a:p>
          <a:endParaRPr lang="zh-CN" altLang="en-US"/>
        </a:p>
      </dgm:t>
    </dgm:pt>
    <dgm:pt modelId="{88C2F299-C291-4930-8EF7-D2F1D98E2A68}">
      <dgm:prSet custT="1"/>
      <dgm:spPr/>
      <dgm:t>
        <a:bodyPr/>
        <a:lstStyle/>
        <a:p>
          <a:pPr rtl="0"/>
          <a:r>
            <a:rPr lang="en-US" sz="1200" b="0" i="0" u="none" dirty="0"/>
            <a:t>890 Newtons</a:t>
          </a:r>
          <a:endParaRPr lang="zh-CN" sz="1200" b="0" i="0" u="none" dirty="0"/>
        </a:p>
      </dgm:t>
    </dgm:pt>
    <dgm:pt modelId="{0B7A7281-02C8-41B1-AF81-9694297347B4}" type="sibTrans" cxnId="{4F85C5A1-0ABB-4B10-B2E2-6D6A38A76426}">
      <dgm:prSet/>
      <dgm:spPr/>
      <dgm:t>
        <a:bodyPr/>
        <a:lstStyle/>
        <a:p>
          <a:endParaRPr lang="zh-CN" altLang="en-US"/>
        </a:p>
      </dgm:t>
    </dgm:pt>
    <dgm:pt modelId="{1174A66A-616F-41D9-A38D-8C9DE8966ACF}" type="parTrans" cxnId="{4F85C5A1-0ABB-4B10-B2E2-6D6A38A76426}">
      <dgm:prSet/>
      <dgm:spPr/>
      <dgm:t>
        <a:bodyPr/>
        <a:lstStyle/>
        <a:p>
          <a:endParaRPr lang="zh-CN" altLang="en-US"/>
        </a:p>
      </dgm:t>
    </dgm:pt>
    <dgm:pt modelId="{34E4BA88-0DBC-E447-8020-0BC80568206F}">
      <dgm:prSet phldrT="[Text]"/>
      <dgm:spPr/>
      <dgm:t>
        <a:bodyPr/>
        <a:lstStyle/>
        <a:p>
          <a:pPr algn="ctr"/>
          <a:r>
            <a:rPr lang="en-US" dirty="0"/>
            <a:t>Affordable &amp; Fashionable</a:t>
          </a:r>
        </a:p>
      </dgm:t>
    </dgm:pt>
    <dgm:pt modelId="{FDE18700-6770-6943-B154-9D9CB8BCE883}" type="sibTrans" cxnId="{A832AB3D-1018-1143-9FA1-D51CB0E47C80}">
      <dgm:prSet/>
      <dgm:spPr/>
      <dgm:t>
        <a:bodyPr/>
        <a:lstStyle/>
        <a:p>
          <a:endParaRPr lang="en-US"/>
        </a:p>
      </dgm:t>
    </dgm:pt>
    <dgm:pt modelId="{EE0398CB-DD22-B84C-9C45-478A410B4032}" type="parTrans" cxnId="{A832AB3D-1018-1143-9FA1-D51CB0E47C80}">
      <dgm:prSet/>
      <dgm:spPr/>
      <dgm:t>
        <a:bodyPr/>
        <a:lstStyle/>
        <a:p>
          <a:endParaRPr lang="en-US"/>
        </a:p>
      </dgm:t>
    </dgm:pt>
    <dgm:pt modelId="{AE557A48-2E04-4982-8501-9555A92DBB94}">
      <dgm:prSet custT="1"/>
      <dgm:spPr/>
      <dgm:t>
        <a:bodyPr/>
        <a:lstStyle/>
        <a:p>
          <a:pPr rtl="0"/>
          <a:r>
            <a:rPr lang="en-US" sz="1200" b="0" i="0" u="none" dirty="0"/>
            <a:t>standard unisex sizes (cm) Medium - Chest (96-102), Waist - (81-84)</a:t>
          </a:r>
          <a:endParaRPr lang="zh-CN" sz="1200" b="0" i="0" u="none" dirty="0"/>
        </a:p>
      </dgm:t>
    </dgm:pt>
    <dgm:pt modelId="{C7C4C2C3-91C7-4EE2-9A48-D0A711F14DF1}" type="parTrans" cxnId="{6FEF9996-CBCC-4B9B-A76B-FB2AC98D6133}">
      <dgm:prSet/>
      <dgm:spPr/>
      <dgm:t>
        <a:bodyPr/>
        <a:lstStyle/>
        <a:p>
          <a:endParaRPr lang="zh-CN" altLang="en-US"/>
        </a:p>
      </dgm:t>
    </dgm:pt>
    <dgm:pt modelId="{BE93D9D2-78D5-4487-8B3C-241AF36C9C62}" type="sibTrans" cxnId="{6FEF9996-CBCC-4B9B-A76B-FB2AC98D6133}">
      <dgm:prSet/>
      <dgm:spPr/>
      <dgm:t>
        <a:bodyPr/>
        <a:lstStyle/>
        <a:p>
          <a:endParaRPr lang="zh-CN" altLang="en-US"/>
        </a:p>
      </dgm:t>
    </dgm:pt>
    <dgm:pt modelId="{2FD6DDA0-244C-4F36-A027-74FE032198A9}">
      <dgm:prSet custT="1"/>
      <dgm:spPr/>
      <dgm:t>
        <a:bodyPr/>
        <a:lstStyle/>
        <a:p>
          <a:pPr rtl="0"/>
          <a:r>
            <a:rPr lang="en-US" sz="1600" b="0" i="0" u="none" dirty="0"/>
            <a:t>Suitable Weight </a:t>
          </a:r>
          <a:endParaRPr lang="zh-CN" sz="1600" b="0" i="0" u="none" dirty="0"/>
        </a:p>
      </dgm:t>
    </dgm:pt>
    <dgm:pt modelId="{2D137BDE-10A4-423F-B356-8156965B7C06}" type="parTrans" cxnId="{51708898-398B-4C59-BA5F-3C08A70F0239}">
      <dgm:prSet/>
      <dgm:spPr/>
      <dgm:t>
        <a:bodyPr/>
        <a:lstStyle/>
        <a:p>
          <a:endParaRPr lang="zh-CN" altLang="en-US"/>
        </a:p>
      </dgm:t>
    </dgm:pt>
    <dgm:pt modelId="{A7500D62-7CBA-4EDA-84C7-B3C2B781BBEF}" type="sibTrans" cxnId="{51708898-398B-4C59-BA5F-3C08A70F0239}">
      <dgm:prSet/>
      <dgm:spPr/>
      <dgm:t>
        <a:bodyPr/>
        <a:lstStyle/>
        <a:p>
          <a:endParaRPr lang="zh-CN" altLang="en-US"/>
        </a:p>
      </dgm:t>
    </dgm:pt>
    <dgm:pt modelId="{6904553D-AA4B-4823-BA3E-702020070F7B}">
      <dgm:prSet custT="1"/>
      <dgm:spPr/>
      <dgm:t>
        <a:bodyPr/>
        <a:lstStyle/>
        <a:p>
          <a:pPr rtl="0"/>
          <a:r>
            <a:rPr lang="en-US" sz="1200" b="0" i="0" u="none" dirty="0"/>
            <a:t>Max 89 Newtons</a:t>
          </a:r>
          <a:endParaRPr lang="zh-CN" sz="1200" b="0" i="0" u="none" dirty="0"/>
        </a:p>
      </dgm:t>
    </dgm:pt>
    <dgm:pt modelId="{41F212A4-5BF7-4F5B-9DAC-62C83E8C64F3}" type="parTrans" cxnId="{0CDCFC54-772B-44D1-8666-40C7CE21895E}">
      <dgm:prSet/>
      <dgm:spPr/>
      <dgm:t>
        <a:bodyPr/>
        <a:lstStyle/>
        <a:p>
          <a:endParaRPr lang="zh-CN" altLang="en-US"/>
        </a:p>
      </dgm:t>
    </dgm:pt>
    <dgm:pt modelId="{9D88BDC5-66F1-4C35-9B8B-19BE0CB529A9}" type="sibTrans" cxnId="{0CDCFC54-772B-44D1-8666-40C7CE21895E}">
      <dgm:prSet/>
      <dgm:spPr/>
      <dgm:t>
        <a:bodyPr/>
        <a:lstStyle/>
        <a:p>
          <a:endParaRPr lang="zh-CN" altLang="en-US"/>
        </a:p>
      </dgm:t>
    </dgm:pt>
    <dgm:pt modelId="{C3B767B3-A016-4CAD-8FF3-263023F10EAC}">
      <dgm:prSet custT="1"/>
      <dgm:spPr/>
      <dgm:t>
        <a:bodyPr/>
        <a:lstStyle/>
        <a:p>
          <a:pPr rtl="0"/>
          <a:r>
            <a:rPr lang="en-US" sz="1600" b="0" i="0" u="none" dirty="0"/>
            <a:t>Temperature Moderation</a:t>
          </a:r>
          <a:endParaRPr lang="zh-CN" sz="1600" b="0" i="0" u="none" dirty="0"/>
        </a:p>
      </dgm:t>
    </dgm:pt>
    <dgm:pt modelId="{AF36C016-E6D7-4625-9B38-D3E7A4599140}" type="parTrans" cxnId="{92E27069-B441-4703-8344-998B095E975A}">
      <dgm:prSet/>
      <dgm:spPr/>
      <dgm:t>
        <a:bodyPr/>
        <a:lstStyle/>
        <a:p>
          <a:endParaRPr lang="zh-CN" altLang="en-US"/>
        </a:p>
      </dgm:t>
    </dgm:pt>
    <dgm:pt modelId="{D58A2B85-735B-41FF-819D-33267686A801}" type="sibTrans" cxnId="{92E27069-B441-4703-8344-998B095E975A}">
      <dgm:prSet/>
      <dgm:spPr/>
      <dgm:t>
        <a:bodyPr/>
        <a:lstStyle/>
        <a:p>
          <a:endParaRPr lang="zh-CN" altLang="en-US"/>
        </a:p>
      </dgm:t>
    </dgm:pt>
    <dgm:pt modelId="{CB3AF8D6-56E1-4E89-B818-E59962F5E89C}">
      <dgm:prSet custT="1"/>
      <dgm:spPr/>
      <dgm:t>
        <a:bodyPr/>
        <a:lstStyle/>
        <a:p>
          <a:pPr rtl="0"/>
          <a:r>
            <a:rPr lang="en-US" sz="1200" b="0" i="0" u="none" dirty="0"/>
            <a:t>At least 4 holes, &gt;3 ventilation areas additional</a:t>
          </a:r>
          <a:endParaRPr lang="zh-CN" sz="1200" b="0" i="0" u="none" dirty="0"/>
        </a:p>
      </dgm:t>
    </dgm:pt>
    <dgm:pt modelId="{6A5BC4A6-D80C-42F5-B160-1A52E5A92CAF}" type="parTrans" cxnId="{3B3D1848-7D12-4319-A218-6231D2EBDE94}">
      <dgm:prSet/>
      <dgm:spPr/>
      <dgm:t>
        <a:bodyPr/>
        <a:lstStyle/>
        <a:p>
          <a:endParaRPr lang="zh-CN" altLang="en-US"/>
        </a:p>
      </dgm:t>
    </dgm:pt>
    <dgm:pt modelId="{7FB119A9-A44B-44EE-9E76-234411CA3C3A}" type="sibTrans" cxnId="{3B3D1848-7D12-4319-A218-6231D2EBDE94}">
      <dgm:prSet/>
      <dgm:spPr/>
      <dgm:t>
        <a:bodyPr/>
        <a:lstStyle/>
        <a:p>
          <a:endParaRPr lang="zh-CN" altLang="en-US"/>
        </a:p>
      </dgm:t>
    </dgm:pt>
    <dgm:pt modelId="{77C98C80-76DC-AC4B-9FEB-73D50331B9DE}">
      <dgm:prSet phldrT="[Text]" custT="1"/>
      <dgm:spPr/>
      <dgm:t>
        <a:bodyPr/>
        <a:lstStyle/>
        <a:p>
          <a:pPr algn="ctr"/>
          <a:r>
            <a:rPr lang="en-US" sz="2400" dirty="0"/>
            <a:t>Ease of Use</a:t>
          </a:r>
        </a:p>
      </dgm:t>
    </dgm:pt>
    <dgm:pt modelId="{3079E4C2-9C2A-BB44-AC4C-BA854FF01112}" type="sibTrans" cxnId="{9D3480B8-C8BE-9C40-9006-3BCDCE1A590F}">
      <dgm:prSet/>
      <dgm:spPr/>
      <dgm:t>
        <a:bodyPr/>
        <a:lstStyle/>
        <a:p>
          <a:endParaRPr lang="en-US"/>
        </a:p>
      </dgm:t>
    </dgm:pt>
    <dgm:pt modelId="{E3FCE346-5B97-3F4B-8C5A-2663A5DE05F0}" type="parTrans" cxnId="{9D3480B8-C8BE-9C40-9006-3BCDCE1A590F}">
      <dgm:prSet/>
      <dgm:spPr/>
      <dgm:t>
        <a:bodyPr/>
        <a:lstStyle/>
        <a:p>
          <a:endParaRPr lang="en-US"/>
        </a:p>
      </dgm:t>
    </dgm:pt>
    <dgm:pt modelId="{650ECA02-3119-4C4F-B5F3-FD5B5E1BA098}">
      <dgm:prSet phldrT="[Text]" custT="1"/>
      <dgm:spPr/>
      <dgm:t>
        <a:bodyPr/>
        <a:lstStyle/>
        <a:p>
          <a:pPr algn="l" rtl="0"/>
          <a:r>
            <a:rPr lang="en-US" sz="1600" b="0" i="0" u="none" dirty="0"/>
            <a:t>Number of Parts</a:t>
          </a:r>
          <a:endParaRPr lang="en-US" sz="1600" b="0" dirty="0"/>
        </a:p>
      </dgm:t>
    </dgm:pt>
    <dgm:pt modelId="{02DA4909-6536-42D1-AE9E-5DAC2C15E927}" type="parTrans" cxnId="{7012FF17-B280-4455-A7A8-0AAEB32A66D0}">
      <dgm:prSet/>
      <dgm:spPr/>
      <dgm:t>
        <a:bodyPr/>
        <a:lstStyle/>
        <a:p>
          <a:endParaRPr lang="zh-CN" altLang="en-US"/>
        </a:p>
      </dgm:t>
    </dgm:pt>
    <dgm:pt modelId="{97DE9E36-9ECA-4775-9C5F-7F2FD4206450}" type="sibTrans" cxnId="{7012FF17-B280-4455-A7A8-0AAEB32A66D0}">
      <dgm:prSet/>
      <dgm:spPr/>
      <dgm:t>
        <a:bodyPr/>
        <a:lstStyle/>
        <a:p>
          <a:endParaRPr lang="zh-CN" altLang="en-US"/>
        </a:p>
      </dgm:t>
    </dgm:pt>
    <dgm:pt modelId="{DAA16216-6D87-4354-A262-0A600E8D2649}">
      <dgm:prSet custT="1"/>
      <dgm:spPr/>
      <dgm:t>
        <a:bodyPr/>
        <a:lstStyle/>
        <a:p>
          <a:pPr algn="l" rtl="0"/>
          <a:r>
            <a:rPr lang="en-US" sz="1200" b="0" i="0" u="none" dirty="0"/>
            <a:t>10 max </a:t>
          </a:r>
          <a:endParaRPr lang="zh-CN" sz="1200" b="0" i="0" u="none" dirty="0"/>
        </a:p>
      </dgm:t>
    </dgm:pt>
    <dgm:pt modelId="{7D5FC32D-9B4E-4456-8C62-13DCE0031F3E}" type="parTrans" cxnId="{4AB505DE-8E2E-4551-9588-DA87572FE756}">
      <dgm:prSet/>
      <dgm:spPr/>
      <dgm:t>
        <a:bodyPr/>
        <a:lstStyle/>
        <a:p>
          <a:endParaRPr lang="zh-CN" altLang="en-US"/>
        </a:p>
      </dgm:t>
    </dgm:pt>
    <dgm:pt modelId="{8EC33B27-C641-4077-AA99-8D7571CF34AA}" type="sibTrans" cxnId="{4AB505DE-8E2E-4551-9588-DA87572FE756}">
      <dgm:prSet/>
      <dgm:spPr/>
      <dgm:t>
        <a:bodyPr/>
        <a:lstStyle/>
        <a:p>
          <a:endParaRPr lang="zh-CN" altLang="en-US"/>
        </a:p>
      </dgm:t>
    </dgm:pt>
    <dgm:pt modelId="{0EA61C35-7513-423B-AD38-B3D9F47A9764}">
      <dgm:prSet custT="1"/>
      <dgm:spPr/>
      <dgm:t>
        <a:bodyPr/>
        <a:lstStyle/>
        <a:p>
          <a:pPr rtl="0"/>
          <a:r>
            <a:rPr lang="en-US" sz="1600" b="0" i="0" u="none" dirty="0"/>
            <a:t>Time to assemble</a:t>
          </a:r>
          <a:endParaRPr lang="zh-CN" sz="1600" b="0" i="0" u="none" dirty="0"/>
        </a:p>
      </dgm:t>
    </dgm:pt>
    <dgm:pt modelId="{0C15EB8B-84F6-4253-A922-5C41DDA2FB4E}" type="parTrans" cxnId="{B7092FE7-38FE-45B6-ADE4-894966EE281E}">
      <dgm:prSet/>
      <dgm:spPr/>
      <dgm:t>
        <a:bodyPr/>
        <a:lstStyle/>
        <a:p>
          <a:endParaRPr lang="zh-CN" altLang="en-US"/>
        </a:p>
      </dgm:t>
    </dgm:pt>
    <dgm:pt modelId="{FD62AE44-9A77-4AED-881E-37D5F657F9EF}" type="sibTrans" cxnId="{B7092FE7-38FE-45B6-ADE4-894966EE281E}">
      <dgm:prSet/>
      <dgm:spPr/>
      <dgm:t>
        <a:bodyPr/>
        <a:lstStyle/>
        <a:p>
          <a:endParaRPr lang="zh-CN" altLang="en-US"/>
        </a:p>
      </dgm:t>
    </dgm:pt>
    <dgm:pt modelId="{0DA090EF-64CE-4270-B2D4-3EB96EF9FBB3}">
      <dgm:prSet custT="1"/>
      <dgm:spPr/>
      <dgm:t>
        <a:bodyPr/>
        <a:lstStyle/>
        <a:p>
          <a:pPr rtl="0"/>
          <a:r>
            <a:rPr lang="en-US" sz="1200" b="0" i="0" u="none" dirty="0"/>
            <a:t>20 minutes max</a:t>
          </a:r>
          <a:endParaRPr lang="zh-CN" sz="1200" b="0" i="0" u="none" dirty="0"/>
        </a:p>
      </dgm:t>
    </dgm:pt>
    <dgm:pt modelId="{844C338F-4A98-49F3-9B1C-037218B60564}" type="parTrans" cxnId="{831A0683-BBBE-4F92-96FB-E645E7072B5C}">
      <dgm:prSet/>
      <dgm:spPr/>
      <dgm:t>
        <a:bodyPr/>
        <a:lstStyle/>
        <a:p>
          <a:endParaRPr lang="zh-CN" altLang="en-US"/>
        </a:p>
      </dgm:t>
    </dgm:pt>
    <dgm:pt modelId="{327F83BB-9E4F-4690-B848-D704DF147290}" type="sibTrans" cxnId="{831A0683-BBBE-4F92-96FB-E645E7072B5C}">
      <dgm:prSet/>
      <dgm:spPr/>
      <dgm:t>
        <a:bodyPr/>
        <a:lstStyle/>
        <a:p>
          <a:endParaRPr lang="zh-CN" altLang="en-US"/>
        </a:p>
      </dgm:t>
    </dgm:pt>
    <dgm:pt modelId="{9F28E13E-58A7-4525-B84A-C0E5F00E29C8}">
      <dgm:prSet custT="1"/>
      <dgm:spPr/>
      <dgm:t>
        <a:bodyPr/>
        <a:lstStyle/>
        <a:p>
          <a:pPr rtl="0"/>
          <a:r>
            <a:rPr lang="en-US" sz="1600" b="0" i="0" u="none" dirty="0"/>
            <a:t>Time to reassemble</a:t>
          </a:r>
          <a:endParaRPr lang="zh-CN" sz="1600" b="0" i="0" u="none" dirty="0"/>
        </a:p>
      </dgm:t>
    </dgm:pt>
    <dgm:pt modelId="{26CD7E29-2EC3-44BF-B151-9D19332E1B3A}" type="parTrans" cxnId="{2E7CFD67-E964-459B-A529-B23149866DBE}">
      <dgm:prSet/>
      <dgm:spPr/>
      <dgm:t>
        <a:bodyPr/>
        <a:lstStyle/>
        <a:p>
          <a:endParaRPr lang="zh-CN" altLang="en-US"/>
        </a:p>
      </dgm:t>
    </dgm:pt>
    <dgm:pt modelId="{72EF94A5-F357-48B7-899B-2AE91677BCD1}" type="sibTrans" cxnId="{2E7CFD67-E964-459B-A529-B23149866DBE}">
      <dgm:prSet/>
      <dgm:spPr/>
      <dgm:t>
        <a:bodyPr/>
        <a:lstStyle/>
        <a:p>
          <a:endParaRPr lang="zh-CN" altLang="en-US"/>
        </a:p>
      </dgm:t>
    </dgm:pt>
    <dgm:pt modelId="{11C6FCE3-3802-4656-8C17-F715DFF321B9}">
      <dgm:prSet custT="1"/>
      <dgm:spPr/>
      <dgm:t>
        <a:bodyPr/>
        <a:lstStyle/>
        <a:p>
          <a:pPr rtl="0"/>
          <a:r>
            <a:rPr lang="en-US" sz="1200" b="0" i="0" u="none" dirty="0"/>
            <a:t>5 minutes max</a:t>
          </a:r>
          <a:endParaRPr lang="zh-CN" sz="1200" b="0" i="0" u="none" dirty="0"/>
        </a:p>
      </dgm:t>
    </dgm:pt>
    <dgm:pt modelId="{025C3FE9-9320-46E7-8E12-07C2CFC5B8E9}" type="parTrans" cxnId="{9F982BC4-D62B-4E88-8F74-881257BC21DE}">
      <dgm:prSet/>
      <dgm:spPr/>
      <dgm:t>
        <a:bodyPr/>
        <a:lstStyle/>
        <a:p>
          <a:endParaRPr lang="zh-CN" altLang="en-US"/>
        </a:p>
      </dgm:t>
    </dgm:pt>
    <dgm:pt modelId="{320C3B1F-DB46-4DB4-A804-B8A235C07F93}" type="sibTrans" cxnId="{9F982BC4-D62B-4E88-8F74-881257BC21DE}">
      <dgm:prSet/>
      <dgm:spPr/>
      <dgm:t>
        <a:bodyPr/>
        <a:lstStyle/>
        <a:p>
          <a:endParaRPr lang="zh-CN" altLang="en-US"/>
        </a:p>
      </dgm:t>
    </dgm:pt>
    <dgm:pt modelId="{CC5EFB77-0556-45AA-9F08-3D762AC7F52F}">
      <dgm:prSet custT="1"/>
      <dgm:spPr/>
      <dgm:t>
        <a:bodyPr/>
        <a:lstStyle/>
        <a:p>
          <a:pPr rtl="0"/>
          <a:r>
            <a:rPr lang="en-US" sz="1600" b="0" i="0" u="none" dirty="0"/>
            <a:t>Time to put on</a:t>
          </a:r>
          <a:endParaRPr lang="zh-CN" sz="1600" b="0" i="0" u="none" dirty="0"/>
        </a:p>
      </dgm:t>
    </dgm:pt>
    <dgm:pt modelId="{B8E50AC5-2E64-43CC-A50F-1A4DFB8CE65D}" type="parTrans" cxnId="{5B1F125D-FA6B-443D-B238-6815F9858852}">
      <dgm:prSet/>
      <dgm:spPr/>
      <dgm:t>
        <a:bodyPr/>
        <a:lstStyle/>
        <a:p>
          <a:endParaRPr lang="zh-CN" altLang="en-US"/>
        </a:p>
      </dgm:t>
    </dgm:pt>
    <dgm:pt modelId="{FB064BDE-D522-417F-AA7B-9D1AF125FBCA}" type="sibTrans" cxnId="{5B1F125D-FA6B-443D-B238-6815F9858852}">
      <dgm:prSet/>
      <dgm:spPr/>
      <dgm:t>
        <a:bodyPr/>
        <a:lstStyle/>
        <a:p>
          <a:endParaRPr lang="zh-CN" altLang="en-US"/>
        </a:p>
      </dgm:t>
    </dgm:pt>
    <dgm:pt modelId="{4F8D29C3-1654-4A01-B348-8AEF8ADBEC11}">
      <dgm:prSet custT="1"/>
      <dgm:spPr/>
      <dgm:t>
        <a:bodyPr/>
        <a:lstStyle/>
        <a:p>
          <a:pPr rtl="0"/>
          <a:r>
            <a:rPr lang="en-US" sz="1200" b="0" i="0" u="none" dirty="0"/>
            <a:t>3 minutes max</a:t>
          </a:r>
          <a:endParaRPr lang="zh-CN" sz="1200" b="0" i="0" u="none" dirty="0"/>
        </a:p>
      </dgm:t>
    </dgm:pt>
    <dgm:pt modelId="{ECE32B4F-E022-46CF-856A-994D50B109A8}" type="parTrans" cxnId="{00706BD7-3502-4664-8182-28A986DFB52D}">
      <dgm:prSet/>
      <dgm:spPr/>
      <dgm:t>
        <a:bodyPr/>
        <a:lstStyle/>
        <a:p>
          <a:endParaRPr lang="zh-CN" altLang="en-US"/>
        </a:p>
      </dgm:t>
    </dgm:pt>
    <dgm:pt modelId="{82B3A7B5-1C48-4627-9004-5BAB0156C351}" type="sibTrans" cxnId="{00706BD7-3502-4664-8182-28A986DFB52D}">
      <dgm:prSet/>
      <dgm:spPr/>
      <dgm:t>
        <a:bodyPr/>
        <a:lstStyle/>
        <a:p>
          <a:endParaRPr lang="zh-CN" altLang="en-US"/>
        </a:p>
      </dgm:t>
    </dgm:pt>
    <dgm:pt modelId="{335DCB8B-683C-446A-9239-9343EB7527DF}">
      <dgm:prSet custT="1"/>
      <dgm:spPr/>
      <dgm:t>
        <a:bodyPr/>
        <a:lstStyle/>
        <a:p>
          <a:pPr rtl="0"/>
          <a:r>
            <a:rPr lang="en-US" sz="1600" b="0" i="0" u="none" dirty="0"/>
            <a:t>Percent Shrinkage</a:t>
          </a:r>
          <a:endParaRPr lang="zh-CN" sz="1600" b="0" i="0" u="none" dirty="0"/>
        </a:p>
      </dgm:t>
    </dgm:pt>
    <dgm:pt modelId="{4514868B-709C-4831-BEFD-08F75FDDB2E7}" type="parTrans" cxnId="{8F8905B1-E46F-462A-8214-67AF7019A5A0}">
      <dgm:prSet/>
      <dgm:spPr/>
      <dgm:t>
        <a:bodyPr/>
        <a:lstStyle/>
        <a:p>
          <a:endParaRPr lang="zh-CN" altLang="en-US"/>
        </a:p>
      </dgm:t>
    </dgm:pt>
    <dgm:pt modelId="{47D87098-8E02-423F-8632-7A028C6D7031}" type="sibTrans" cxnId="{8F8905B1-E46F-462A-8214-67AF7019A5A0}">
      <dgm:prSet/>
      <dgm:spPr/>
      <dgm:t>
        <a:bodyPr/>
        <a:lstStyle/>
        <a:p>
          <a:endParaRPr lang="zh-CN" altLang="en-US"/>
        </a:p>
      </dgm:t>
    </dgm:pt>
    <dgm:pt modelId="{AF229F13-BBB1-42E5-8A62-E26F7042F93F}">
      <dgm:prSet custT="1"/>
      <dgm:spPr/>
      <dgm:t>
        <a:bodyPr/>
        <a:lstStyle/>
        <a:p>
          <a:pPr rtl="0"/>
          <a:r>
            <a:rPr lang="en-US" sz="1200" b="0" i="0" u="none" dirty="0"/>
            <a:t>assuming washable, less than 5%</a:t>
          </a:r>
          <a:endParaRPr lang="zh-CN" sz="1200" b="0" i="0" u="none" dirty="0"/>
        </a:p>
      </dgm:t>
    </dgm:pt>
    <dgm:pt modelId="{09BD82EF-EC9F-41E0-B490-F2B2A750ABF6}" type="parTrans" cxnId="{5AFBC195-644F-4C25-9D1C-5631B721C4FE}">
      <dgm:prSet/>
      <dgm:spPr/>
      <dgm:t>
        <a:bodyPr/>
        <a:lstStyle/>
        <a:p>
          <a:endParaRPr lang="zh-CN" altLang="en-US"/>
        </a:p>
      </dgm:t>
    </dgm:pt>
    <dgm:pt modelId="{02C671A0-D64B-4483-A8CF-25CE44D7A46F}" type="sibTrans" cxnId="{5AFBC195-644F-4C25-9D1C-5631B721C4FE}">
      <dgm:prSet/>
      <dgm:spPr/>
      <dgm:t>
        <a:bodyPr/>
        <a:lstStyle/>
        <a:p>
          <a:endParaRPr lang="zh-CN" altLang="en-US"/>
        </a:p>
      </dgm:t>
    </dgm:pt>
    <dgm:pt modelId="{DE63D080-BE3E-4862-B20D-318FB24489AC}">
      <dgm:prSet custT="1"/>
      <dgm:spPr/>
      <dgm:t>
        <a:bodyPr/>
        <a:lstStyle/>
        <a:p>
          <a:pPr rtl="0"/>
          <a:r>
            <a:rPr lang="en-US" sz="1600" b="0" i="0" u="none" dirty="0"/>
            <a:t>Percent Dampness</a:t>
          </a:r>
          <a:endParaRPr lang="zh-CN" sz="1600" b="0" i="0" u="none" dirty="0"/>
        </a:p>
      </dgm:t>
    </dgm:pt>
    <dgm:pt modelId="{607F41D6-EDE5-4E9F-9A91-4BF660E51339}" type="parTrans" cxnId="{D6C7E4E2-3735-4301-8CD5-4AB7CDEB3EE8}">
      <dgm:prSet/>
      <dgm:spPr/>
      <dgm:t>
        <a:bodyPr/>
        <a:lstStyle/>
        <a:p>
          <a:endParaRPr lang="zh-CN" altLang="en-US"/>
        </a:p>
      </dgm:t>
    </dgm:pt>
    <dgm:pt modelId="{E34812A1-EF25-4A81-A5ED-767F76C27907}" type="sibTrans" cxnId="{D6C7E4E2-3735-4301-8CD5-4AB7CDEB3EE8}">
      <dgm:prSet/>
      <dgm:spPr/>
      <dgm:t>
        <a:bodyPr/>
        <a:lstStyle/>
        <a:p>
          <a:endParaRPr lang="zh-CN" altLang="en-US"/>
        </a:p>
      </dgm:t>
    </dgm:pt>
    <dgm:pt modelId="{AD92D722-7F5C-4FA6-B89E-34A10F30AEEC}">
      <dgm:prSet custT="1"/>
      <dgm:spPr/>
      <dgm:t>
        <a:bodyPr/>
        <a:lstStyle/>
        <a:p>
          <a:pPr rtl="0"/>
          <a:r>
            <a:rPr lang="en-US" sz="1200" b="0" i="0" u="none" dirty="0"/>
            <a:t>0% water reaching sensors</a:t>
          </a:r>
          <a:endParaRPr lang="zh-CN" sz="1200" b="0" i="0" u="none" dirty="0"/>
        </a:p>
      </dgm:t>
    </dgm:pt>
    <dgm:pt modelId="{E235D5CB-5EE2-48AA-944D-613098AAE071}" type="parTrans" cxnId="{29F7506A-033D-4061-BF9D-BF1102C33666}">
      <dgm:prSet/>
      <dgm:spPr/>
      <dgm:t>
        <a:bodyPr/>
        <a:lstStyle/>
        <a:p>
          <a:endParaRPr lang="zh-CN" altLang="en-US"/>
        </a:p>
      </dgm:t>
    </dgm:pt>
    <dgm:pt modelId="{29A32207-96BA-4639-99A4-85114BF95CD9}" type="sibTrans" cxnId="{29F7506A-033D-4061-BF9D-BF1102C33666}">
      <dgm:prSet/>
      <dgm:spPr/>
      <dgm:t>
        <a:bodyPr/>
        <a:lstStyle/>
        <a:p>
          <a:endParaRPr lang="zh-CN" altLang="en-US"/>
        </a:p>
      </dgm:t>
    </dgm:pt>
    <dgm:pt modelId="{DAC8C24E-43C7-4E1D-BD6A-101A481B1A26}">
      <dgm:prSet phldrT="[Text]" custT="1"/>
      <dgm:spPr/>
      <dgm:t>
        <a:bodyPr/>
        <a:lstStyle/>
        <a:p>
          <a:pPr algn="l" rtl="0"/>
          <a:r>
            <a:rPr lang="en-US" sz="1600" b="0" i="0" u="none" dirty="0"/>
            <a:t>Purchase cost </a:t>
          </a:r>
          <a:endParaRPr lang="en-US" sz="1600" b="0" dirty="0"/>
        </a:p>
      </dgm:t>
    </dgm:pt>
    <dgm:pt modelId="{DB1846C0-8176-4C0B-AD8F-CF3D68BC614B}" type="parTrans" cxnId="{56735F68-B474-4250-BCC2-175664A5211E}">
      <dgm:prSet/>
      <dgm:spPr/>
      <dgm:t>
        <a:bodyPr/>
        <a:lstStyle/>
        <a:p>
          <a:endParaRPr lang="zh-CN" altLang="en-US"/>
        </a:p>
      </dgm:t>
    </dgm:pt>
    <dgm:pt modelId="{341D93EB-9EC0-442A-8D87-CD0BC12758D8}" type="sibTrans" cxnId="{56735F68-B474-4250-BCC2-175664A5211E}">
      <dgm:prSet/>
      <dgm:spPr/>
      <dgm:t>
        <a:bodyPr/>
        <a:lstStyle/>
        <a:p>
          <a:endParaRPr lang="zh-CN" altLang="en-US"/>
        </a:p>
      </dgm:t>
    </dgm:pt>
    <dgm:pt modelId="{4452F4CC-B04D-48AA-AAD3-395D56180EBC}">
      <dgm:prSet custT="1"/>
      <dgm:spPr/>
      <dgm:t>
        <a:bodyPr/>
        <a:lstStyle/>
        <a:p>
          <a:pPr algn="l" rtl="0"/>
          <a:r>
            <a:rPr lang="en-US" sz="1200" b="0" i="0" u="none" dirty="0"/>
            <a:t>&lt; $500 (subjective to change of cost analysis)</a:t>
          </a:r>
          <a:endParaRPr lang="zh-CN" sz="1200" b="0" i="0" u="none" dirty="0"/>
        </a:p>
      </dgm:t>
    </dgm:pt>
    <dgm:pt modelId="{11945670-9D5D-49C6-B5B0-102503FF26C6}" type="parTrans" cxnId="{86835E59-4EDC-44E8-9C75-2127785AB66D}">
      <dgm:prSet/>
      <dgm:spPr/>
      <dgm:t>
        <a:bodyPr/>
        <a:lstStyle/>
        <a:p>
          <a:endParaRPr lang="zh-CN" altLang="en-US"/>
        </a:p>
      </dgm:t>
    </dgm:pt>
    <dgm:pt modelId="{D073061C-6C9C-499E-B540-D30997B53335}" type="sibTrans" cxnId="{86835E59-4EDC-44E8-9C75-2127785AB66D}">
      <dgm:prSet/>
      <dgm:spPr/>
      <dgm:t>
        <a:bodyPr/>
        <a:lstStyle/>
        <a:p>
          <a:endParaRPr lang="zh-CN" altLang="en-US"/>
        </a:p>
      </dgm:t>
    </dgm:pt>
    <dgm:pt modelId="{5EB1B453-1F61-4156-9077-B10B85D2DE11}">
      <dgm:prSet custT="1"/>
      <dgm:spPr/>
      <dgm:t>
        <a:bodyPr/>
        <a:lstStyle/>
        <a:p>
          <a:pPr rtl="0"/>
          <a:r>
            <a:rPr lang="en-US" sz="1600" b="0" i="0" u="none" dirty="0"/>
            <a:t>Maintenance cost </a:t>
          </a:r>
          <a:endParaRPr lang="zh-CN" sz="1600" b="0" i="0" u="none" dirty="0"/>
        </a:p>
      </dgm:t>
    </dgm:pt>
    <dgm:pt modelId="{492CF7E2-F0AC-4490-9529-042398462E75}" type="parTrans" cxnId="{D5186891-1448-4A4C-98C7-CCBD9EB5469D}">
      <dgm:prSet/>
      <dgm:spPr/>
      <dgm:t>
        <a:bodyPr/>
        <a:lstStyle/>
        <a:p>
          <a:endParaRPr lang="zh-CN" altLang="en-US"/>
        </a:p>
      </dgm:t>
    </dgm:pt>
    <dgm:pt modelId="{ED328F5C-2A09-4939-9612-B1093827B6EA}" type="sibTrans" cxnId="{D5186891-1448-4A4C-98C7-CCBD9EB5469D}">
      <dgm:prSet/>
      <dgm:spPr/>
      <dgm:t>
        <a:bodyPr/>
        <a:lstStyle/>
        <a:p>
          <a:endParaRPr lang="zh-CN" altLang="en-US"/>
        </a:p>
      </dgm:t>
    </dgm:pt>
    <dgm:pt modelId="{D328D6A1-6805-4268-9D45-9A1D03FD04B1}">
      <dgm:prSet custT="1"/>
      <dgm:spPr/>
      <dgm:t>
        <a:bodyPr/>
        <a:lstStyle/>
        <a:p>
          <a:pPr rtl="0"/>
          <a:r>
            <a:rPr lang="en-US" sz="1200" b="0" i="0" u="none" dirty="0"/>
            <a:t>&lt; $50 monthly</a:t>
          </a:r>
          <a:endParaRPr lang="zh-CN" sz="1200" b="0" i="0" u="none" dirty="0"/>
        </a:p>
      </dgm:t>
    </dgm:pt>
    <dgm:pt modelId="{DF1E819C-C80B-4809-AF12-F4A3786FEC6A}" type="parTrans" cxnId="{D65CD505-703E-4E0A-99C0-D3263CD6E9A4}">
      <dgm:prSet/>
      <dgm:spPr/>
      <dgm:t>
        <a:bodyPr/>
        <a:lstStyle/>
        <a:p>
          <a:endParaRPr lang="zh-CN" altLang="en-US"/>
        </a:p>
      </dgm:t>
    </dgm:pt>
    <dgm:pt modelId="{229C8762-E8D7-4E7C-BF6B-DE232EB0DBC5}" type="sibTrans" cxnId="{D65CD505-703E-4E0A-99C0-D3263CD6E9A4}">
      <dgm:prSet/>
      <dgm:spPr/>
      <dgm:t>
        <a:bodyPr/>
        <a:lstStyle/>
        <a:p>
          <a:endParaRPr lang="zh-CN" altLang="en-US"/>
        </a:p>
      </dgm:t>
    </dgm:pt>
    <dgm:pt modelId="{F08D4691-7418-4969-A81C-282150004250}">
      <dgm:prSet custT="1"/>
      <dgm:spPr/>
      <dgm:t>
        <a:bodyPr/>
        <a:lstStyle/>
        <a:p>
          <a:pPr rtl="0"/>
          <a:r>
            <a:rPr lang="en-US" sz="1600" b="0" i="0" u="none" dirty="0"/>
            <a:t>Color</a:t>
          </a:r>
          <a:endParaRPr lang="zh-CN" sz="1600" b="0" i="0" u="none" dirty="0"/>
        </a:p>
      </dgm:t>
    </dgm:pt>
    <dgm:pt modelId="{F0CD4B4E-2B13-4A8D-851E-3C92D5410364}" type="parTrans" cxnId="{A4878D81-1E6C-40BD-84BB-3521B2298036}">
      <dgm:prSet/>
      <dgm:spPr/>
      <dgm:t>
        <a:bodyPr/>
        <a:lstStyle/>
        <a:p>
          <a:endParaRPr lang="zh-CN" altLang="en-US"/>
        </a:p>
      </dgm:t>
    </dgm:pt>
    <dgm:pt modelId="{34963D3E-594A-43C1-B110-30AFE233F909}" type="sibTrans" cxnId="{A4878D81-1E6C-40BD-84BB-3521B2298036}">
      <dgm:prSet/>
      <dgm:spPr/>
      <dgm:t>
        <a:bodyPr/>
        <a:lstStyle/>
        <a:p>
          <a:endParaRPr lang="zh-CN" altLang="en-US"/>
        </a:p>
      </dgm:t>
    </dgm:pt>
    <dgm:pt modelId="{2DDFC626-6CF7-4D0D-804F-62E381F779FF}">
      <dgm:prSet custT="1"/>
      <dgm:spPr/>
      <dgm:t>
        <a:bodyPr/>
        <a:lstStyle/>
        <a:p>
          <a:pPr rtl="0"/>
          <a:r>
            <a:rPr lang="en-US" sz="1200" b="0" i="0" u="none" dirty="0"/>
            <a:t>Subjective</a:t>
          </a:r>
          <a:endParaRPr lang="en-US" altLang="zh-CN" sz="1200" b="0" i="0" u="none" dirty="0"/>
        </a:p>
      </dgm:t>
    </dgm:pt>
    <dgm:pt modelId="{22D91E3F-ABB4-4511-AA77-701B18857EBE}" type="parTrans" cxnId="{FE7B9DB1-2ADE-4691-9FF3-2CE1A59879F4}">
      <dgm:prSet/>
      <dgm:spPr/>
      <dgm:t>
        <a:bodyPr/>
        <a:lstStyle/>
        <a:p>
          <a:endParaRPr lang="zh-CN" altLang="en-US"/>
        </a:p>
      </dgm:t>
    </dgm:pt>
    <dgm:pt modelId="{BCF6A73D-FC36-47BC-99BF-73E2B867B8B1}" type="sibTrans" cxnId="{FE7B9DB1-2ADE-4691-9FF3-2CE1A59879F4}">
      <dgm:prSet/>
      <dgm:spPr/>
      <dgm:t>
        <a:bodyPr/>
        <a:lstStyle/>
        <a:p>
          <a:endParaRPr lang="zh-CN" altLang="en-US"/>
        </a:p>
      </dgm:t>
    </dgm:pt>
    <dgm:pt modelId="{33C7D24B-539F-4122-A1C2-F01F20D28047}">
      <dgm:prSet custT="1"/>
      <dgm:spPr/>
      <dgm:t>
        <a:bodyPr/>
        <a:lstStyle/>
        <a:p>
          <a:pPr rtl="0"/>
          <a:r>
            <a:rPr lang="en-US" sz="1600" b="0" i="0" u="none" dirty="0"/>
            <a:t>Shape</a:t>
          </a:r>
          <a:endParaRPr lang="zh-CN" sz="1600" b="0" i="0" u="none" dirty="0"/>
        </a:p>
      </dgm:t>
    </dgm:pt>
    <dgm:pt modelId="{F11814D7-BC71-480E-A419-E72741050B78}" type="parTrans" cxnId="{7C02D4A9-AAEA-4C26-9BAE-3DA18B05FD26}">
      <dgm:prSet/>
      <dgm:spPr/>
      <dgm:t>
        <a:bodyPr/>
        <a:lstStyle/>
        <a:p>
          <a:endParaRPr lang="zh-CN" altLang="en-US"/>
        </a:p>
      </dgm:t>
    </dgm:pt>
    <dgm:pt modelId="{0D91C3F3-C075-4C96-B3BB-A73E5F999EA5}" type="sibTrans" cxnId="{7C02D4A9-AAEA-4C26-9BAE-3DA18B05FD26}">
      <dgm:prSet/>
      <dgm:spPr/>
      <dgm:t>
        <a:bodyPr/>
        <a:lstStyle/>
        <a:p>
          <a:endParaRPr lang="zh-CN" altLang="en-US"/>
        </a:p>
      </dgm:t>
    </dgm:pt>
    <dgm:pt modelId="{E9301231-3646-45B0-A942-D10D877A101F}">
      <dgm:prSet custT="1"/>
      <dgm:spPr/>
      <dgm:t>
        <a:bodyPr/>
        <a:lstStyle/>
        <a:p>
          <a:pPr rtl="0"/>
          <a:r>
            <a:rPr lang="en-US" sz="1200" b="0" i="0" u="none" dirty="0"/>
            <a:t>Subjective</a:t>
          </a:r>
          <a:endParaRPr lang="en-US" altLang="zh-CN" sz="1200" b="0" i="0" u="none" dirty="0"/>
        </a:p>
      </dgm:t>
    </dgm:pt>
    <dgm:pt modelId="{43A8DB31-F713-4CFC-9E53-0365712A40F8}" type="parTrans" cxnId="{0EA7B784-98F6-4450-A3F7-35C5F9B7F7A5}">
      <dgm:prSet/>
      <dgm:spPr/>
      <dgm:t>
        <a:bodyPr/>
        <a:lstStyle/>
        <a:p>
          <a:endParaRPr lang="zh-CN" altLang="en-US"/>
        </a:p>
      </dgm:t>
    </dgm:pt>
    <dgm:pt modelId="{05F33310-7A84-4931-B932-0DA8AD69AD95}" type="sibTrans" cxnId="{0EA7B784-98F6-4450-A3F7-35C5F9B7F7A5}">
      <dgm:prSet/>
      <dgm:spPr/>
      <dgm:t>
        <a:bodyPr/>
        <a:lstStyle/>
        <a:p>
          <a:endParaRPr lang="zh-CN" altLang="en-US"/>
        </a:p>
      </dgm:t>
    </dgm:pt>
    <dgm:pt modelId="{1E6EDC6D-49E0-0F45-8EAB-0F35C0741715}" type="pres">
      <dgm:prSet presAssocID="{C613B8D3-BEFB-D74E-A825-4410F944471D}" presName="layout" presStyleCnt="0">
        <dgm:presLayoutVars>
          <dgm:chMax/>
          <dgm:chPref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759B7F6B-235E-4049-AA8D-AC60ED3FDE44}" type="pres">
      <dgm:prSet presAssocID="{AE1B2B4C-2473-C34F-9D98-86E352233762}" presName="root" presStyleCnt="0">
        <dgm:presLayoutVars>
          <dgm:chMax/>
          <dgm:chPref/>
        </dgm:presLayoutVars>
      </dgm:prSet>
      <dgm:spPr/>
    </dgm:pt>
    <dgm:pt modelId="{207C97B1-9325-E841-BE4C-3AEBA998AEFB}" type="pres">
      <dgm:prSet presAssocID="{AE1B2B4C-2473-C34F-9D98-86E352233762}" presName="rootComposite" presStyleCnt="0">
        <dgm:presLayoutVars/>
      </dgm:prSet>
      <dgm:spPr/>
    </dgm:pt>
    <dgm:pt modelId="{C9FD51BA-6846-9D40-A141-97F849B7FEC5}" type="pres">
      <dgm:prSet presAssocID="{AE1B2B4C-2473-C34F-9D98-86E352233762}" presName="ParentAccent" presStyleLbl="alignNode1" presStyleIdx="0" presStyleCnt="4"/>
      <dgm:spPr/>
    </dgm:pt>
    <dgm:pt modelId="{CF3621A8-5622-2843-B76D-15DB8C139486}" type="pres">
      <dgm:prSet presAssocID="{AE1B2B4C-2473-C34F-9D98-86E352233762}" presName="ParentSmallAccent" presStyleLbl="fgAcc1" presStyleIdx="0" presStyleCnt="4"/>
      <dgm:spPr/>
    </dgm:pt>
    <dgm:pt modelId="{A15C19D8-5044-A94B-A56C-A3CCA77269EC}" type="pres">
      <dgm:prSet presAssocID="{AE1B2B4C-2473-C34F-9D98-86E352233762}" presName="Parent" presStyleLbl="revTx" presStyleIdx="0" presStyleCnt="20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34031C-A9ED-CF42-ACD0-DA22DB9BE75D}" type="pres">
      <dgm:prSet presAssocID="{AE1B2B4C-2473-C34F-9D98-86E352233762}" presName="childShape" presStyleCnt="0">
        <dgm:presLayoutVars>
          <dgm:chMax val="0"/>
          <dgm:chPref val="0"/>
        </dgm:presLayoutVars>
      </dgm:prSet>
      <dgm:spPr/>
    </dgm:pt>
    <dgm:pt modelId="{90DB8151-029C-EB47-B8E0-6E19826ABF3D}" type="pres">
      <dgm:prSet presAssocID="{EE1C9FB5-5EE3-2341-B74D-57AB58733A60}" presName="childComposite" presStyleCnt="0">
        <dgm:presLayoutVars>
          <dgm:chMax val="0"/>
          <dgm:chPref val="0"/>
        </dgm:presLayoutVars>
      </dgm:prSet>
      <dgm:spPr/>
    </dgm:pt>
    <dgm:pt modelId="{DABBC89B-B092-7B43-B9F2-392EE8E48AD8}" type="pres">
      <dgm:prSet presAssocID="{EE1C9FB5-5EE3-2341-B74D-57AB58733A60}" presName="ChildAccent" presStyleLbl="solidFgAcc1" presStyleIdx="0" presStyleCnt="16" custLinFactNeighborX="-2509" custLinFactNeighborY="2907"/>
      <dgm:spPr/>
    </dgm:pt>
    <dgm:pt modelId="{6908FC29-11A9-9A4E-89A2-1363E26262E2}" type="pres">
      <dgm:prSet presAssocID="{EE1C9FB5-5EE3-2341-B74D-57AB58733A60}" presName="Child" presStyleLbl="revTx" presStyleIdx="1" presStyleCnt="20" custScaleY="141256" custLinFactNeighborX="160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CDE80C-25F2-4794-BDD1-BAD11A6D9100}" type="pres">
      <dgm:prSet presAssocID="{157945E7-4584-488E-89A7-9EA2380FD706}" presName="childComposite" presStyleCnt="0">
        <dgm:presLayoutVars>
          <dgm:chMax val="0"/>
          <dgm:chPref val="0"/>
        </dgm:presLayoutVars>
      </dgm:prSet>
      <dgm:spPr/>
    </dgm:pt>
    <dgm:pt modelId="{B4041738-8210-4EDF-9472-D85F6EF98251}" type="pres">
      <dgm:prSet presAssocID="{157945E7-4584-488E-89A7-9EA2380FD706}" presName="ChildAccent" presStyleLbl="solidFgAcc1" presStyleIdx="1" presStyleCnt="16" custLinFactY="7540" custLinFactNeighborX="-2509" custLinFactNeighborY="100000"/>
      <dgm:spPr/>
    </dgm:pt>
    <dgm:pt modelId="{F13CD03F-1A40-4EC1-BB06-126C6C23289E}" type="pres">
      <dgm:prSet presAssocID="{157945E7-4584-488E-89A7-9EA2380FD706}" presName="Child" presStyleLbl="revTx" presStyleIdx="2" presStyleCnt="20" custScaleY="231449" custLinFactNeighborX="1290" custLinFactNeighborY="5860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50C482-9222-40CA-BACF-8607A3002101}" type="pres">
      <dgm:prSet presAssocID="{801F6F7A-1CB7-48BC-8E0B-C8ACB2CCD145}" presName="childComposite" presStyleCnt="0">
        <dgm:presLayoutVars>
          <dgm:chMax val="0"/>
          <dgm:chPref val="0"/>
        </dgm:presLayoutVars>
      </dgm:prSet>
      <dgm:spPr/>
    </dgm:pt>
    <dgm:pt modelId="{DF92CFBE-0DBF-4DDF-8FDC-B27718CF4963}" type="pres">
      <dgm:prSet presAssocID="{801F6F7A-1CB7-48BC-8E0B-C8ACB2CCD145}" presName="ChildAccent" presStyleLbl="solidFgAcc1" presStyleIdx="2" presStyleCnt="16" custLinFactY="59856" custLinFactNeighborX="-2509" custLinFactNeighborY="100000"/>
      <dgm:spPr/>
    </dgm:pt>
    <dgm:pt modelId="{67D28A9A-E3DC-4833-A8B8-AF66BC5D8150}" type="pres">
      <dgm:prSet presAssocID="{801F6F7A-1CB7-48BC-8E0B-C8ACB2CCD145}" presName="Child" presStyleLbl="revTx" presStyleIdx="3" presStyleCnt="20" custScaleY="176529" custLinFactNeighborX="531" custLinFactNeighborY="8977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0E3170-CEA4-9E47-8068-6F1EEB7434E2}" type="pres">
      <dgm:prSet presAssocID="{C2249490-0B5B-7745-97A5-D5F0523CC113}" presName="root" presStyleCnt="0">
        <dgm:presLayoutVars>
          <dgm:chMax/>
          <dgm:chPref/>
        </dgm:presLayoutVars>
      </dgm:prSet>
      <dgm:spPr/>
    </dgm:pt>
    <dgm:pt modelId="{6B9FD757-C705-8140-B5C8-0541E93A2055}" type="pres">
      <dgm:prSet presAssocID="{C2249490-0B5B-7745-97A5-D5F0523CC113}" presName="rootComposite" presStyleCnt="0">
        <dgm:presLayoutVars/>
      </dgm:prSet>
      <dgm:spPr/>
    </dgm:pt>
    <dgm:pt modelId="{9CB5E8D8-74A7-5E43-AC5D-38562C847E41}" type="pres">
      <dgm:prSet presAssocID="{C2249490-0B5B-7745-97A5-D5F0523CC113}" presName="ParentAccent" presStyleLbl="alignNode1" presStyleIdx="1" presStyleCnt="4"/>
      <dgm:spPr/>
    </dgm:pt>
    <dgm:pt modelId="{1842DA50-A475-714F-8EE7-F92A537A3099}" type="pres">
      <dgm:prSet presAssocID="{C2249490-0B5B-7745-97A5-D5F0523CC113}" presName="ParentSmallAccent" presStyleLbl="fgAcc1" presStyleIdx="1" presStyleCnt="4"/>
      <dgm:spPr/>
    </dgm:pt>
    <dgm:pt modelId="{45C7A6C2-E766-B747-9342-D26EEA56B9E2}" type="pres">
      <dgm:prSet presAssocID="{C2249490-0B5B-7745-97A5-D5F0523CC113}" presName="Parent" presStyleLbl="revTx" presStyleIdx="4" presStyleCnt="20" custScaleX="95910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C0BF1F-6999-EB4B-8271-C2BE70BBCC33}" type="pres">
      <dgm:prSet presAssocID="{C2249490-0B5B-7745-97A5-D5F0523CC113}" presName="childShape" presStyleCnt="0">
        <dgm:presLayoutVars>
          <dgm:chMax val="0"/>
          <dgm:chPref val="0"/>
        </dgm:presLayoutVars>
      </dgm:prSet>
      <dgm:spPr/>
    </dgm:pt>
    <dgm:pt modelId="{906B066A-26C9-8B47-946C-0C1BA1454CB2}" type="pres">
      <dgm:prSet presAssocID="{4FD6F6BC-D113-1944-89E7-F1BE95B8B131}" presName="childComposite" presStyleCnt="0">
        <dgm:presLayoutVars>
          <dgm:chMax val="0"/>
          <dgm:chPref val="0"/>
        </dgm:presLayoutVars>
      </dgm:prSet>
      <dgm:spPr/>
    </dgm:pt>
    <dgm:pt modelId="{6D0FF855-5BA6-0940-BB05-95276708BC3A}" type="pres">
      <dgm:prSet presAssocID="{4FD6F6BC-D113-1944-89E7-F1BE95B8B131}" presName="ChildAccent" presStyleLbl="solidFgAcc1" presStyleIdx="3" presStyleCnt="16"/>
      <dgm:spPr/>
    </dgm:pt>
    <dgm:pt modelId="{E9562A20-EA6D-D341-A17F-91CF34D08A6B}" type="pres">
      <dgm:prSet presAssocID="{4FD6F6BC-D113-1944-89E7-F1BE95B8B131}" presName="Child" presStyleLbl="revTx" presStyleIdx="5" presStyleCnt="20" custScaleY="226502" custLinFactNeighborX="-372" custLinFactNeighborY="1818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D36E47-1808-4A05-91FB-3AFD68809888}" type="pres">
      <dgm:prSet presAssocID="{2FD6DDA0-244C-4F36-A027-74FE032198A9}" presName="childComposite" presStyleCnt="0">
        <dgm:presLayoutVars>
          <dgm:chMax val="0"/>
          <dgm:chPref val="0"/>
        </dgm:presLayoutVars>
      </dgm:prSet>
      <dgm:spPr/>
    </dgm:pt>
    <dgm:pt modelId="{40FE7855-A65C-4368-A83A-B33DB1565593}" type="pres">
      <dgm:prSet presAssocID="{2FD6DDA0-244C-4F36-A027-74FE032198A9}" presName="ChildAccent" presStyleLbl="solidFgAcc1" presStyleIdx="4" presStyleCnt="16"/>
      <dgm:spPr/>
    </dgm:pt>
    <dgm:pt modelId="{055CB619-52CB-481C-9C4A-6634E3601C3C}" type="pres">
      <dgm:prSet presAssocID="{2FD6DDA0-244C-4F36-A027-74FE032198A9}" presName="Child" presStyleLbl="revTx" presStyleIdx="6" presStyleCnt="20" custScaleY="26898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C43DE6-A107-4C77-808B-D5591ECE0F0C}" type="pres">
      <dgm:prSet presAssocID="{C3B767B3-A016-4CAD-8FF3-263023F10EAC}" presName="childComposite" presStyleCnt="0">
        <dgm:presLayoutVars>
          <dgm:chMax val="0"/>
          <dgm:chPref val="0"/>
        </dgm:presLayoutVars>
      </dgm:prSet>
      <dgm:spPr/>
    </dgm:pt>
    <dgm:pt modelId="{5E1331DC-4B1C-4770-A0D8-BD50F3B1656B}" type="pres">
      <dgm:prSet presAssocID="{C3B767B3-A016-4CAD-8FF3-263023F10EAC}" presName="ChildAccent" presStyleLbl="solidFgAcc1" presStyleIdx="5" presStyleCnt="16"/>
      <dgm:spPr/>
    </dgm:pt>
    <dgm:pt modelId="{37FBAB9F-CF29-4BC6-8235-3B8169FED03B}" type="pres">
      <dgm:prSet presAssocID="{C3B767B3-A016-4CAD-8FF3-263023F10EAC}" presName="Child" presStyleLbl="revTx" presStyleIdx="7" presStyleCnt="20" custScaleY="19426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9404BF-2114-7043-A1A1-C7CAAC73DA99}" type="pres">
      <dgm:prSet presAssocID="{77C98C80-76DC-AC4B-9FEB-73D50331B9DE}" presName="root" presStyleCnt="0">
        <dgm:presLayoutVars>
          <dgm:chMax/>
          <dgm:chPref/>
        </dgm:presLayoutVars>
      </dgm:prSet>
      <dgm:spPr/>
    </dgm:pt>
    <dgm:pt modelId="{A64D2B22-71D4-5F4B-9228-48439A7BFA33}" type="pres">
      <dgm:prSet presAssocID="{77C98C80-76DC-AC4B-9FEB-73D50331B9DE}" presName="rootComposite" presStyleCnt="0">
        <dgm:presLayoutVars/>
      </dgm:prSet>
      <dgm:spPr/>
    </dgm:pt>
    <dgm:pt modelId="{5845B7C2-48F9-9045-ABFE-063734B780F3}" type="pres">
      <dgm:prSet presAssocID="{77C98C80-76DC-AC4B-9FEB-73D50331B9DE}" presName="ParentAccent" presStyleLbl="alignNode1" presStyleIdx="2" presStyleCnt="4"/>
      <dgm:spPr/>
    </dgm:pt>
    <dgm:pt modelId="{493BFE5F-2643-514A-BF2C-13402CFE6022}" type="pres">
      <dgm:prSet presAssocID="{77C98C80-76DC-AC4B-9FEB-73D50331B9DE}" presName="ParentSmallAccent" presStyleLbl="fgAcc1" presStyleIdx="2" presStyleCnt="4"/>
      <dgm:spPr/>
    </dgm:pt>
    <dgm:pt modelId="{0DCFEC4E-A5F1-B84E-AD9E-A5E100E18B00}" type="pres">
      <dgm:prSet presAssocID="{77C98C80-76DC-AC4B-9FEB-73D50331B9DE}" presName="Parent" presStyleLbl="revTx" presStyleIdx="8" presStyleCnt="20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848B6C-84E2-2045-B5BF-70163F7D55D8}" type="pres">
      <dgm:prSet presAssocID="{77C98C80-76DC-AC4B-9FEB-73D50331B9DE}" presName="childShape" presStyleCnt="0">
        <dgm:presLayoutVars>
          <dgm:chMax val="0"/>
          <dgm:chPref val="0"/>
        </dgm:presLayoutVars>
      </dgm:prSet>
      <dgm:spPr/>
    </dgm:pt>
    <dgm:pt modelId="{B63F6C96-19C7-43C9-8135-23569A2AA4EA}" type="pres">
      <dgm:prSet presAssocID="{650ECA02-3119-4C4F-B5F3-FD5B5E1BA098}" presName="childComposite" presStyleCnt="0">
        <dgm:presLayoutVars>
          <dgm:chMax val="0"/>
          <dgm:chPref val="0"/>
        </dgm:presLayoutVars>
      </dgm:prSet>
      <dgm:spPr/>
    </dgm:pt>
    <dgm:pt modelId="{93A777B3-8786-44AD-92DC-894B00A4BE06}" type="pres">
      <dgm:prSet presAssocID="{650ECA02-3119-4C4F-B5F3-FD5B5E1BA098}" presName="ChildAccent" presStyleLbl="solidFgAcc1" presStyleIdx="6" presStyleCnt="16"/>
      <dgm:spPr/>
    </dgm:pt>
    <dgm:pt modelId="{2C8A0B19-6032-4EC2-8742-B524D0C9FF97}" type="pres">
      <dgm:prSet presAssocID="{650ECA02-3119-4C4F-B5F3-FD5B5E1BA098}" presName="Child" presStyleLbl="revTx" presStyleIdx="9" presStyleCnt="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17D55D-3064-4C81-98EF-CAEC9452DDC8}" type="pres">
      <dgm:prSet presAssocID="{0EA61C35-7513-423B-AD38-B3D9F47A9764}" presName="childComposite" presStyleCnt="0">
        <dgm:presLayoutVars>
          <dgm:chMax val="0"/>
          <dgm:chPref val="0"/>
        </dgm:presLayoutVars>
      </dgm:prSet>
      <dgm:spPr/>
    </dgm:pt>
    <dgm:pt modelId="{551C4D1A-6A45-4AB7-9A15-585B78C73A12}" type="pres">
      <dgm:prSet presAssocID="{0EA61C35-7513-423B-AD38-B3D9F47A9764}" presName="ChildAccent" presStyleLbl="solidFgAcc1" presStyleIdx="7" presStyleCnt="16"/>
      <dgm:spPr/>
    </dgm:pt>
    <dgm:pt modelId="{40BD91A0-43BA-4B5C-B7CF-87203CFB70A8}" type="pres">
      <dgm:prSet presAssocID="{0EA61C35-7513-423B-AD38-B3D9F47A9764}" presName="Child" presStyleLbl="revTx" presStyleIdx="10" presStyleCnt="20" custScaleY="15154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08F026-7646-4E62-8080-4900235EF124}" type="pres">
      <dgm:prSet presAssocID="{9F28E13E-58A7-4525-B84A-C0E5F00E29C8}" presName="childComposite" presStyleCnt="0">
        <dgm:presLayoutVars>
          <dgm:chMax val="0"/>
          <dgm:chPref val="0"/>
        </dgm:presLayoutVars>
      </dgm:prSet>
      <dgm:spPr/>
    </dgm:pt>
    <dgm:pt modelId="{89D01498-1A69-4613-9647-1E56B2D37214}" type="pres">
      <dgm:prSet presAssocID="{9F28E13E-58A7-4525-B84A-C0E5F00E29C8}" presName="ChildAccent" presStyleLbl="solidFgAcc1" presStyleIdx="8" presStyleCnt="16"/>
      <dgm:spPr/>
    </dgm:pt>
    <dgm:pt modelId="{20C96B06-F30C-4BA8-9F7C-035A39062385}" type="pres">
      <dgm:prSet presAssocID="{9F28E13E-58A7-4525-B84A-C0E5F00E29C8}" presName="Child" presStyleLbl="revTx" presStyleIdx="11" presStyleCnt="20" custScaleY="1432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19E4A3-5A07-47AB-873D-C25479B55511}" type="pres">
      <dgm:prSet presAssocID="{CC5EFB77-0556-45AA-9F08-3D762AC7F52F}" presName="childComposite" presStyleCnt="0">
        <dgm:presLayoutVars>
          <dgm:chMax val="0"/>
          <dgm:chPref val="0"/>
        </dgm:presLayoutVars>
      </dgm:prSet>
      <dgm:spPr/>
    </dgm:pt>
    <dgm:pt modelId="{E39FE89A-19BB-4FD6-8FE2-55B34A9B3E98}" type="pres">
      <dgm:prSet presAssocID="{CC5EFB77-0556-45AA-9F08-3D762AC7F52F}" presName="ChildAccent" presStyleLbl="solidFgAcc1" presStyleIdx="9" presStyleCnt="16"/>
      <dgm:spPr/>
    </dgm:pt>
    <dgm:pt modelId="{F18DD57E-3BD0-4616-A43C-BC720D26D85C}" type="pres">
      <dgm:prSet presAssocID="{CC5EFB77-0556-45AA-9F08-3D762AC7F52F}" presName="Child" presStyleLbl="revTx" presStyleIdx="12" presStyleCnt="20" custScaleY="13932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B66552-ACD8-4355-B326-34DB91590F1A}" type="pres">
      <dgm:prSet presAssocID="{335DCB8B-683C-446A-9239-9343EB7527DF}" presName="childComposite" presStyleCnt="0">
        <dgm:presLayoutVars>
          <dgm:chMax val="0"/>
          <dgm:chPref val="0"/>
        </dgm:presLayoutVars>
      </dgm:prSet>
      <dgm:spPr/>
    </dgm:pt>
    <dgm:pt modelId="{91A56423-2248-4132-9FD0-EF15EF64EF8A}" type="pres">
      <dgm:prSet presAssocID="{335DCB8B-683C-446A-9239-9343EB7527DF}" presName="ChildAccent" presStyleLbl="solidFgAcc1" presStyleIdx="10" presStyleCnt="16"/>
      <dgm:spPr/>
    </dgm:pt>
    <dgm:pt modelId="{4375CE5E-6F37-4F4E-9E18-A06EC40A4EE0}" type="pres">
      <dgm:prSet presAssocID="{335DCB8B-683C-446A-9239-9343EB7527DF}" presName="Child" presStyleLbl="revTx" presStyleIdx="13" presStyleCnt="20" custScaleY="18092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B9B3F0-2C8B-4E55-B6E0-8D8887C9FDD7}" type="pres">
      <dgm:prSet presAssocID="{DE63D080-BE3E-4862-B20D-318FB24489AC}" presName="childComposite" presStyleCnt="0">
        <dgm:presLayoutVars>
          <dgm:chMax val="0"/>
          <dgm:chPref val="0"/>
        </dgm:presLayoutVars>
      </dgm:prSet>
      <dgm:spPr/>
    </dgm:pt>
    <dgm:pt modelId="{348FAB81-A268-4352-8422-1CE30993D12B}" type="pres">
      <dgm:prSet presAssocID="{DE63D080-BE3E-4862-B20D-318FB24489AC}" presName="ChildAccent" presStyleLbl="solidFgAcc1" presStyleIdx="11" presStyleCnt="16"/>
      <dgm:spPr/>
    </dgm:pt>
    <dgm:pt modelId="{79348432-AD5F-4DDE-9200-E09CD280F8FE}" type="pres">
      <dgm:prSet presAssocID="{DE63D080-BE3E-4862-B20D-318FB24489AC}" presName="Child" presStyleLbl="revTx" presStyleIdx="14" presStyleCnt="20" custScaleY="13321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533AD0-EE7F-3F4B-BEEF-8B86B8B3F21F}" type="pres">
      <dgm:prSet presAssocID="{34E4BA88-0DBC-E447-8020-0BC80568206F}" presName="root" presStyleCnt="0">
        <dgm:presLayoutVars>
          <dgm:chMax/>
          <dgm:chPref/>
        </dgm:presLayoutVars>
      </dgm:prSet>
      <dgm:spPr/>
    </dgm:pt>
    <dgm:pt modelId="{632AE07A-6D2E-5E4A-9F9C-422558238F18}" type="pres">
      <dgm:prSet presAssocID="{34E4BA88-0DBC-E447-8020-0BC80568206F}" presName="rootComposite" presStyleCnt="0">
        <dgm:presLayoutVars/>
      </dgm:prSet>
      <dgm:spPr/>
    </dgm:pt>
    <dgm:pt modelId="{49D6C676-D0B8-2047-B7BE-3B63FC50E7C9}" type="pres">
      <dgm:prSet presAssocID="{34E4BA88-0DBC-E447-8020-0BC80568206F}" presName="ParentAccent" presStyleLbl="alignNode1" presStyleIdx="3" presStyleCnt="4"/>
      <dgm:spPr/>
    </dgm:pt>
    <dgm:pt modelId="{1739CC3B-C0F2-604F-BDE6-A1CBAE8E3003}" type="pres">
      <dgm:prSet presAssocID="{34E4BA88-0DBC-E447-8020-0BC80568206F}" presName="ParentSmallAccent" presStyleLbl="fgAcc1" presStyleIdx="3" presStyleCnt="4"/>
      <dgm:spPr/>
    </dgm:pt>
    <dgm:pt modelId="{1B1997AD-212E-6F4D-A538-F2024961B0A2}" type="pres">
      <dgm:prSet presAssocID="{34E4BA88-0DBC-E447-8020-0BC80568206F}" presName="Parent" presStyleLbl="revTx" presStyleIdx="15" presStyleCnt="20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0F4238-E73F-E545-93ED-350836F745FC}" type="pres">
      <dgm:prSet presAssocID="{34E4BA88-0DBC-E447-8020-0BC80568206F}" presName="childShape" presStyleCnt="0">
        <dgm:presLayoutVars>
          <dgm:chMax val="0"/>
          <dgm:chPref val="0"/>
        </dgm:presLayoutVars>
      </dgm:prSet>
      <dgm:spPr/>
    </dgm:pt>
    <dgm:pt modelId="{5E70AE04-FA33-4126-B197-D7187C007CCB}" type="pres">
      <dgm:prSet presAssocID="{DAC8C24E-43C7-4E1D-BD6A-101A481B1A26}" presName="childComposite" presStyleCnt="0">
        <dgm:presLayoutVars>
          <dgm:chMax val="0"/>
          <dgm:chPref val="0"/>
        </dgm:presLayoutVars>
      </dgm:prSet>
      <dgm:spPr/>
    </dgm:pt>
    <dgm:pt modelId="{181B400E-CB10-41F2-99BD-9A12C71F51EF}" type="pres">
      <dgm:prSet presAssocID="{DAC8C24E-43C7-4E1D-BD6A-101A481B1A26}" presName="ChildAccent" presStyleLbl="solidFgAcc1" presStyleIdx="12" presStyleCnt="16"/>
      <dgm:spPr/>
    </dgm:pt>
    <dgm:pt modelId="{7E52EC66-F331-4EA4-B5AA-3BDB4AEC3AC5}" type="pres">
      <dgm:prSet presAssocID="{DAC8C24E-43C7-4E1D-BD6A-101A481B1A26}" presName="Child" presStyleLbl="revTx" presStyleIdx="16" presStyleCnt="20" custScaleY="1378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0B8730-61FB-440C-96A9-5231EA7D107B}" type="pres">
      <dgm:prSet presAssocID="{5EB1B453-1F61-4156-9077-B10B85D2DE11}" presName="childComposite" presStyleCnt="0">
        <dgm:presLayoutVars>
          <dgm:chMax val="0"/>
          <dgm:chPref val="0"/>
        </dgm:presLayoutVars>
      </dgm:prSet>
      <dgm:spPr/>
    </dgm:pt>
    <dgm:pt modelId="{82FBE6EC-42CD-42AE-B9A9-BAA5CBEF1262}" type="pres">
      <dgm:prSet presAssocID="{5EB1B453-1F61-4156-9077-B10B85D2DE11}" presName="ChildAccent" presStyleLbl="solidFgAcc1" presStyleIdx="13" presStyleCnt="16"/>
      <dgm:spPr/>
    </dgm:pt>
    <dgm:pt modelId="{375D4598-C324-41DC-A265-59BF3AA20DC0}" type="pres">
      <dgm:prSet presAssocID="{5EB1B453-1F61-4156-9077-B10B85D2DE11}" presName="Child" presStyleLbl="revTx" presStyleIdx="17" presStyleCnt="20" custScaleY="15713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92B819-09B4-4C4B-9CA4-531754312D11}" type="pres">
      <dgm:prSet presAssocID="{F08D4691-7418-4969-A81C-282150004250}" presName="childComposite" presStyleCnt="0">
        <dgm:presLayoutVars>
          <dgm:chMax val="0"/>
          <dgm:chPref val="0"/>
        </dgm:presLayoutVars>
      </dgm:prSet>
      <dgm:spPr/>
    </dgm:pt>
    <dgm:pt modelId="{E7A9F60A-0553-4E57-822B-7778EFC6A3D3}" type="pres">
      <dgm:prSet presAssocID="{F08D4691-7418-4969-A81C-282150004250}" presName="ChildAccent" presStyleLbl="solidFgAcc1" presStyleIdx="14" presStyleCnt="16"/>
      <dgm:spPr/>
    </dgm:pt>
    <dgm:pt modelId="{FA7EF461-9944-4160-936B-ED47694F105C}" type="pres">
      <dgm:prSet presAssocID="{F08D4691-7418-4969-A81C-282150004250}" presName="Child" presStyleLbl="revTx" presStyleIdx="18" presStyleCnt="20" custScaleY="12617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61977A-85D4-4890-8FB3-CC1F0CC8AC36}" type="pres">
      <dgm:prSet presAssocID="{33C7D24B-539F-4122-A1C2-F01F20D28047}" presName="childComposite" presStyleCnt="0">
        <dgm:presLayoutVars>
          <dgm:chMax val="0"/>
          <dgm:chPref val="0"/>
        </dgm:presLayoutVars>
      </dgm:prSet>
      <dgm:spPr/>
    </dgm:pt>
    <dgm:pt modelId="{10BFC05C-5E85-4C6E-90D5-16CBF6C00527}" type="pres">
      <dgm:prSet presAssocID="{33C7D24B-539F-4122-A1C2-F01F20D28047}" presName="ChildAccent" presStyleLbl="solidFgAcc1" presStyleIdx="15" presStyleCnt="16"/>
      <dgm:spPr/>
    </dgm:pt>
    <dgm:pt modelId="{B6DD2CDE-4E44-4A5C-AA7B-94AAE039EDC1}" type="pres">
      <dgm:prSet presAssocID="{33C7D24B-539F-4122-A1C2-F01F20D28047}" presName="Child" presStyleLbl="revTx" presStyleIdx="19" presStyleCnt="20" custScaleY="14937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08D96A-73BB-5641-B45C-F3B24817477E}" type="presOf" srcId="{5EB1B453-1F61-4156-9077-B10B85D2DE11}" destId="{375D4598-C324-41DC-A265-59BF3AA20DC0}" srcOrd="0" destOrd="0" presId="urn:microsoft.com/office/officeart/2008/layout/SquareAccentList"/>
    <dgm:cxn modelId="{4775D38E-5580-2549-A6BD-EF2A75A8CCA5}" type="presOf" srcId="{C2249490-0B5B-7745-97A5-D5F0523CC113}" destId="{45C7A6C2-E766-B747-9342-D26EEA56B9E2}" srcOrd="0" destOrd="0" presId="urn:microsoft.com/office/officeart/2008/layout/SquareAccentList"/>
    <dgm:cxn modelId="{FBBF16B3-563B-224C-9360-DD5A85B5B8D1}" type="presOf" srcId="{7F4C974D-CDE2-4554-99D4-92669C4A22C0}" destId="{F13CD03F-1A40-4EC1-BB06-126C6C23289E}" srcOrd="0" destOrd="1" presId="urn:microsoft.com/office/officeart/2008/layout/SquareAccentList"/>
    <dgm:cxn modelId="{51708898-398B-4C59-BA5F-3C08A70F0239}" srcId="{C2249490-0B5B-7745-97A5-D5F0523CC113}" destId="{2FD6DDA0-244C-4F36-A027-74FE032198A9}" srcOrd="1" destOrd="0" parTransId="{2D137BDE-10A4-423F-B356-8156965B7C06}" sibTransId="{A7500D62-7CBA-4EDA-84C7-B3C2B781BBEF}"/>
    <dgm:cxn modelId="{A049F4FD-2A65-B445-8176-20DEF3601690}" type="presOf" srcId="{F08D4691-7418-4969-A81C-282150004250}" destId="{FA7EF461-9944-4160-936B-ED47694F105C}" srcOrd="0" destOrd="0" presId="urn:microsoft.com/office/officeart/2008/layout/SquareAccentList"/>
    <dgm:cxn modelId="{7527A561-BEB0-474A-AA88-8E60294BB1F5}" type="presOf" srcId="{DAC8C24E-43C7-4E1D-BD6A-101A481B1A26}" destId="{7E52EC66-F331-4EA4-B5AA-3BDB4AEC3AC5}" srcOrd="0" destOrd="0" presId="urn:microsoft.com/office/officeart/2008/layout/SquareAccentList"/>
    <dgm:cxn modelId="{18C7C657-091F-E149-8A2C-A9B1909A5A01}" type="presOf" srcId="{77C98C80-76DC-AC4B-9FEB-73D50331B9DE}" destId="{0DCFEC4E-A5F1-B84E-AD9E-A5E100E18B00}" srcOrd="0" destOrd="0" presId="urn:microsoft.com/office/officeart/2008/layout/SquareAccentList"/>
    <dgm:cxn modelId="{AABA2486-FEA1-9B46-A42C-37009FCBB2A8}" srcId="{C613B8D3-BEFB-D74E-A825-4410F944471D}" destId="{AE1B2B4C-2473-C34F-9D98-86E352233762}" srcOrd="0" destOrd="0" parTransId="{4BD7A850-A8DB-7F40-B120-6154C26AF765}" sibTransId="{FC1DEAFF-7C41-1A47-957B-471B1B49B249}"/>
    <dgm:cxn modelId="{26B3BB81-C846-4F4C-836D-02112E79FF69}" type="presOf" srcId="{0EA61C35-7513-423B-AD38-B3D9F47A9764}" destId="{40BD91A0-43BA-4B5C-B7CF-87203CFB70A8}" srcOrd="0" destOrd="0" presId="urn:microsoft.com/office/officeart/2008/layout/SquareAccentList"/>
    <dgm:cxn modelId="{D6C7E4E2-3735-4301-8CD5-4AB7CDEB3EE8}" srcId="{77C98C80-76DC-AC4B-9FEB-73D50331B9DE}" destId="{DE63D080-BE3E-4862-B20D-318FB24489AC}" srcOrd="5" destOrd="0" parTransId="{607F41D6-EDE5-4E9F-9A91-4BF660E51339}" sibTransId="{E34812A1-EF25-4A81-A5ED-767F76C27907}"/>
    <dgm:cxn modelId="{744F27D3-56D5-8643-B2BC-2B005FD9595A}" type="presOf" srcId="{AD92D722-7F5C-4FA6-B89E-34A10F30AEEC}" destId="{79348432-AD5F-4DDE-9200-E09CD280F8FE}" srcOrd="0" destOrd="1" presId="urn:microsoft.com/office/officeart/2008/layout/SquareAccentList"/>
    <dgm:cxn modelId="{F6BD00A4-85D0-FC41-8FBB-7BBA76BDECB1}" type="presOf" srcId="{AE557A48-2E04-4982-8501-9555A92DBB94}" destId="{E9562A20-EA6D-D341-A17F-91CF34D08A6B}" srcOrd="0" destOrd="1" presId="urn:microsoft.com/office/officeart/2008/layout/SquareAccentList"/>
    <dgm:cxn modelId="{9E9A30DB-6D74-F046-90C9-D263BA0EDBF6}" type="presOf" srcId="{C3B767B3-A016-4CAD-8FF3-263023F10EAC}" destId="{37FBAB9F-CF29-4BC6-8235-3B8169FED03B}" srcOrd="0" destOrd="0" presId="urn:microsoft.com/office/officeart/2008/layout/SquareAccentList"/>
    <dgm:cxn modelId="{D47EB772-30DB-EA46-9A79-89BB92DF81AF}" type="presOf" srcId="{650ECA02-3119-4C4F-B5F3-FD5B5E1BA098}" destId="{2C8A0B19-6032-4EC2-8742-B524D0C9FF97}" srcOrd="0" destOrd="0" presId="urn:microsoft.com/office/officeart/2008/layout/SquareAccentList"/>
    <dgm:cxn modelId="{56735F68-B474-4250-BCC2-175664A5211E}" srcId="{34E4BA88-0DBC-E447-8020-0BC80568206F}" destId="{DAC8C24E-43C7-4E1D-BD6A-101A481B1A26}" srcOrd="0" destOrd="0" parTransId="{DB1846C0-8176-4C0B-AD8F-CF3D68BC614B}" sibTransId="{341D93EB-9EC0-442A-8D87-CD0BC12758D8}"/>
    <dgm:cxn modelId="{7619B7F3-09D6-D34E-9639-C603B5DF603A}" type="presOf" srcId="{2DDFC626-6CF7-4D0D-804F-62E381F779FF}" destId="{FA7EF461-9944-4160-936B-ED47694F105C}" srcOrd="0" destOrd="1" presId="urn:microsoft.com/office/officeart/2008/layout/SquareAccentList"/>
    <dgm:cxn modelId="{848FB34D-8356-C648-85F1-3912D2F60DA3}" type="presOf" srcId="{E9301231-3646-45B0-A942-D10D877A101F}" destId="{B6DD2CDE-4E44-4A5C-AA7B-94AAE039EDC1}" srcOrd="0" destOrd="1" presId="urn:microsoft.com/office/officeart/2008/layout/SquareAccentList"/>
    <dgm:cxn modelId="{134EA7B0-BDD5-BA42-9985-F88F3F2472C1}" type="presOf" srcId="{34E4BA88-0DBC-E447-8020-0BC80568206F}" destId="{1B1997AD-212E-6F4D-A538-F2024961B0A2}" srcOrd="0" destOrd="0" presId="urn:microsoft.com/office/officeart/2008/layout/SquareAccentList"/>
    <dgm:cxn modelId="{23158AE1-E088-5145-857D-D643550CE090}" type="presOf" srcId="{157945E7-4584-488E-89A7-9EA2380FD706}" destId="{F13CD03F-1A40-4EC1-BB06-126C6C23289E}" srcOrd="0" destOrd="0" presId="urn:microsoft.com/office/officeart/2008/layout/SquareAccentList"/>
    <dgm:cxn modelId="{7157347B-5D1B-3249-BCDE-77FF873B78EC}" type="presOf" srcId="{2FD6DDA0-244C-4F36-A027-74FE032198A9}" destId="{055CB619-52CB-481C-9C4A-6634E3601C3C}" srcOrd="0" destOrd="0" presId="urn:microsoft.com/office/officeart/2008/layout/SquareAccentList"/>
    <dgm:cxn modelId="{0EA7B784-98F6-4450-A3F7-35C5F9B7F7A5}" srcId="{33C7D24B-539F-4122-A1C2-F01F20D28047}" destId="{E9301231-3646-45B0-A942-D10D877A101F}" srcOrd="0" destOrd="0" parTransId="{43A8DB31-F713-4CFC-9E53-0365712A40F8}" sibTransId="{05F33310-7A84-4931-B932-0DA8AD69AD95}"/>
    <dgm:cxn modelId="{5B1F125D-FA6B-443D-B238-6815F9858852}" srcId="{77C98C80-76DC-AC4B-9FEB-73D50331B9DE}" destId="{CC5EFB77-0556-45AA-9F08-3D762AC7F52F}" srcOrd="3" destOrd="0" parTransId="{B8E50AC5-2E64-43CC-A50F-1A4DFB8CE65D}" sibTransId="{FB064BDE-D522-417F-AA7B-9D1AF125FBCA}"/>
    <dgm:cxn modelId="{C287A96E-294B-2A40-90E3-A6E49E35519F}" type="presOf" srcId="{DAA16216-6D87-4354-A262-0A600E8D2649}" destId="{2C8A0B19-6032-4EC2-8742-B524D0C9FF97}" srcOrd="0" destOrd="1" presId="urn:microsoft.com/office/officeart/2008/layout/SquareAccentList"/>
    <dgm:cxn modelId="{C57651F1-3C06-DC46-A8F2-B2ADE8C706EA}" srcId="{AE1B2B4C-2473-C34F-9D98-86E352233762}" destId="{EE1C9FB5-5EE3-2341-B74D-57AB58733A60}" srcOrd="0" destOrd="0" parTransId="{FF62AC7E-4046-1B44-8A24-4098C44B94E1}" sibTransId="{C7B36018-2417-444C-BA1E-AA2DBA37D123}"/>
    <dgm:cxn modelId="{8F8905B1-E46F-462A-8214-67AF7019A5A0}" srcId="{77C98C80-76DC-AC4B-9FEB-73D50331B9DE}" destId="{335DCB8B-683C-446A-9239-9343EB7527DF}" srcOrd="4" destOrd="0" parTransId="{4514868B-709C-4831-BEFD-08F75FDDB2E7}" sibTransId="{47D87098-8E02-423F-8632-7A028C6D7031}"/>
    <dgm:cxn modelId="{A832AB3D-1018-1143-9FA1-D51CB0E47C80}" srcId="{C613B8D3-BEFB-D74E-A825-4410F944471D}" destId="{34E4BA88-0DBC-E447-8020-0BC80568206F}" srcOrd="3" destOrd="0" parTransId="{EE0398CB-DD22-B84C-9C45-478A410B4032}" sibTransId="{FDE18700-6770-6943-B154-9D9CB8BCE883}"/>
    <dgm:cxn modelId="{6FEF9996-CBCC-4B9B-A76B-FB2AC98D6133}" srcId="{4FD6F6BC-D113-1944-89E7-F1BE95B8B131}" destId="{AE557A48-2E04-4982-8501-9555A92DBB94}" srcOrd="0" destOrd="0" parTransId="{C7C4C2C3-91C7-4EE2-9A48-D0A711F14DF1}" sibTransId="{BE93D9D2-78D5-4487-8B3C-241AF36C9C62}"/>
    <dgm:cxn modelId="{D4B44081-B5D3-F241-9011-D7AC38A0701D}" type="presOf" srcId="{6904553D-AA4B-4823-BA3E-702020070F7B}" destId="{055CB619-52CB-481C-9C4A-6634E3601C3C}" srcOrd="0" destOrd="1" presId="urn:microsoft.com/office/officeart/2008/layout/SquareAccentList"/>
    <dgm:cxn modelId="{FE7B9DB1-2ADE-4691-9FF3-2CE1A59879F4}" srcId="{F08D4691-7418-4969-A81C-282150004250}" destId="{2DDFC626-6CF7-4D0D-804F-62E381F779FF}" srcOrd="0" destOrd="0" parTransId="{22D91E3F-ABB4-4511-AA77-701B18857EBE}" sibTransId="{BCF6A73D-FC36-47BC-99BF-73E2B867B8B1}"/>
    <dgm:cxn modelId="{4F85C5A1-0ABB-4B10-B2E2-6D6A38A76426}" srcId="{EE1C9FB5-5EE3-2341-B74D-57AB58733A60}" destId="{88C2F299-C291-4930-8EF7-D2F1D98E2A68}" srcOrd="0" destOrd="0" parTransId="{1174A66A-616F-41D9-A38D-8C9DE8966ACF}" sibTransId="{0B7A7281-02C8-41B1-AF81-9694297347B4}"/>
    <dgm:cxn modelId="{1C8EB4EE-2F9B-40CB-AE06-FE7A161F1C8F}" srcId="{AE1B2B4C-2473-C34F-9D98-86E352233762}" destId="{157945E7-4584-488E-89A7-9EA2380FD706}" srcOrd="1" destOrd="0" parTransId="{2A3225AA-C89D-43D6-96B8-72B0014CBD92}" sibTransId="{466A4BC0-D92C-447D-90CA-BFE697977F3F}"/>
    <dgm:cxn modelId="{831A0683-BBBE-4F92-96FB-E645E7072B5C}" srcId="{0EA61C35-7513-423B-AD38-B3D9F47A9764}" destId="{0DA090EF-64CE-4270-B2D4-3EB96EF9FBB3}" srcOrd="0" destOrd="0" parTransId="{844C338F-4A98-49F3-9B1C-037218B60564}" sibTransId="{327F83BB-9E4F-4690-B848-D704DF147290}"/>
    <dgm:cxn modelId="{2532289C-A78B-684D-B5D2-A7B0EEE02167}" type="presOf" srcId="{4452F4CC-B04D-48AA-AAD3-395D56180EBC}" destId="{7E52EC66-F331-4EA4-B5AA-3BDB4AEC3AC5}" srcOrd="0" destOrd="1" presId="urn:microsoft.com/office/officeart/2008/layout/SquareAccentList"/>
    <dgm:cxn modelId="{D65CD505-703E-4E0A-99C0-D3263CD6E9A4}" srcId="{5EB1B453-1F61-4156-9077-B10B85D2DE11}" destId="{D328D6A1-6805-4268-9D45-9A1D03FD04B1}" srcOrd="0" destOrd="0" parTransId="{DF1E819C-C80B-4809-AF12-F4A3786FEC6A}" sibTransId="{229C8762-E8D7-4E7C-BF6B-DE232EB0DBC5}"/>
    <dgm:cxn modelId="{2E7CFD67-E964-459B-A529-B23149866DBE}" srcId="{77C98C80-76DC-AC4B-9FEB-73D50331B9DE}" destId="{9F28E13E-58A7-4525-B84A-C0E5F00E29C8}" srcOrd="2" destOrd="0" parTransId="{26CD7E29-2EC3-44BF-B151-9D19332E1B3A}" sibTransId="{72EF94A5-F357-48B7-899B-2AE91677BCD1}"/>
    <dgm:cxn modelId="{86835E59-4EDC-44E8-9C75-2127785AB66D}" srcId="{DAC8C24E-43C7-4E1D-BD6A-101A481B1A26}" destId="{4452F4CC-B04D-48AA-AAD3-395D56180EBC}" srcOrd="0" destOrd="0" parTransId="{11945670-9D5D-49C6-B5B0-102503FF26C6}" sibTransId="{D073061C-6C9C-499E-B540-D30997B53335}"/>
    <dgm:cxn modelId="{72E86B46-CA43-E447-9B56-3E6C70DD3F5F}" type="presOf" srcId="{801F6F7A-1CB7-48BC-8E0B-C8ACB2CCD145}" destId="{67D28A9A-E3DC-4833-A8B8-AF66BC5D8150}" srcOrd="0" destOrd="0" presId="urn:microsoft.com/office/officeart/2008/layout/SquareAccentList"/>
    <dgm:cxn modelId="{37FC9105-46C2-5441-A540-D7BD6ADDBBF6}" srcId="{C613B8D3-BEFB-D74E-A825-4410F944471D}" destId="{C2249490-0B5B-7745-97A5-D5F0523CC113}" srcOrd="1" destOrd="0" parTransId="{76D2809B-4311-494F-AAA6-FAE49436182A}" sibTransId="{D118E6D9-6D57-7F46-AD3B-63DFB97C1E62}"/>
    <dgm:cxn modelId="{732C60C4-D98C-E74C-A0F2-4BDD5852C4A8}" type="presOf" srcId="{AF229F13-BBB1-42E5-8A62-E26F7042F93F}" destId="{4375CE5E-6F37-4F4E-9E18-A06EC40A4EE0}" srcOrd="0" destOrd="1" presId="urn:microsoft.com/office/officeart/2008/layout/SquareAccentList"/>
    <dgm:cxn modelId="{644942E0-65AE-924E-ACFB-9A1FE74F410D}" type="presOf" srcId="{D328D6A1-6805-4268-9D45-9A1D03FD04B1}" destId="{375D4598-C324-41DC-A265-59BF3AA20DC0}" srcOrd="0" destOrd="1" presId="urn:microsoft.com/office/officeart/2008/layout/SquareAccentList"/>
    <dgm:cxn modelId="{EDFD52A8-C58A-8E4F-93E8-CB480B53A313}" type="presOf" srcId="{CC5EFB77-0556-45AA-9F08-3D762AC7F52F}" destId="{F18DD57E-3BD0-4616-A43C-BC720D26D85C}" srcOrd="0" destOrd="0" presId="urn:microsoft.com/office/officeart/2008/layout/SquareAccentList"/>
    <dgm:cxn modelId="{250ED262-6C5B-E24F-B1C6-CBB6EAC31AC9}" type="presOf" srcId="{33C7D24B-539F-4122-A1C2-F01F20D28047}" destId="{B6DD2CDE-4E44-4A5C-AA7B-94AAE039EDC1}" srcOrd="0" destOrd="0" presId="urn:microsoft.com/office/officeart/2008/layout/SquareAccentList"/>
    <dgm:cxn modelId="{F7E4CD1A-F8B5-964B-B070-0AA5D4F12CED}" type="presOf" srcId="{88C2F299-C291-4930-8EF7-D2F1D98E2A68}" destId="{6908FC29-11A9-9A4E-89A2-1363E26262E2}" srcOrd="0" destOrd="1" presId="urn:microsoft.com/office/officeart/2008/layout/SquareAccentList"/>
    <dgm:cxn modelId="{8DBE3C48-5B35-5E45-8F7B-DB36B0283408}" type="presOf" srcId="{AE1B2B4C-2473-C34F-9D98-86E352233762}" destId="{A15C19D8-5044-A94B-A56C-A3CCA77269EC}" srcOrd="0" destOrd="0" presId="urn:microsoft.com/office/officeart/2008/layout/SquareAccentList"/>
    <dgm:cxn modelId="{6A053EB4-DCCD-1749-9051-F6E9A3E54871}" type="presOf" srcId="{0DA090EF-64CE-4270-B2D4-3EB96EF9FBB3}" destId="{40BD91A0-43BA-4B5C-B7CF-87203CFB70A8}" srcOrd="0" destOrd="1" presId="urn:microsoft.com/office/officeart/2008/layout/SquareAccentList"/>
    <dgm:cxn modelId="{E6919632-6900-9B45-9635-F6359679B903}" type="presOf" srcId="{DE63D080-BE3E-4862-B20D-318FB24489AC}" destId="{79348432-AD5F-4DDE-9200-E09CD280F8FE}" srcOrd="0" destOrd="0" presId="urn:microsoft.com/office/officeart/2008/layout/SquareAccentList"/>
    <dgm:cxn modelId="{748698E9-A25E-F44C-A334-1141BFB099B3}" type="presOf" srcId="{4F8D29C3-1654-4A01-B348-8AEF8ADBEC11}" destId="{F18DD57E-3BD0-4616-A43C-BC720D26D85C}" srcOrd="0" destOrd="1" presId="urn:microsoft.com/office/officeart/2008/layout/SquareAccentList"/>
    <dgm:cxn modelId="{C64E9C5E-23FD-FE4E-8640-7C4A6BC40D68}" type="presOf" srcId="{EE1C9FB5-5EE3-2341-B74D-57AB58733A60}" destId="{6908FC29-11A9-9A4E-89A2-1363E26262E2}" srcOrd="0" destOrd="0" presId="urn:microsoft.com/office/officeart/2008/layout/SquareAccentList"/>
    <dgm:cxn modelId="{04E786F6-F44F-544F-ACED-2838C44D6502}" type="presOf" srcId="{6F7785C2-4679-404E-9D9C-97A5B47A9E5D}" destId="{67D28A9A-E3DC-4833-A8B8-AF66BC5D8150}" srcOrd="0" destOrd="1" presId="urn:microsoft.com/office/officeart/2008/layout/SquareAccentList"/>
    <dgm:cxn modelId="{9D3480B8-C8BE-9C40-9006-3BCDCE1A590F}" srcId="{C613B8D3-BEFB-D74E-A825-4410F944471D}" destId="{77C98C80-76DC-AC4B-9FEB-73D50331B9DE}" srcOrd="2" destOrd="0" parTransId="{E3FCE346-5B97-3F4B-8C5A-2663A5DE05F0}" sibTransId="{3079E4C2-9C2A-BB44-AC4C-BA854FF01112}"/>
    <dgm:cxn modelId="{53E1CDCA-954F-44F9-AFF6-A9CF9E0709F3}" srcId="{801F6F7A-1CB7-48BC-8E0B-C8ACB2CCD145}" destId="{6F7785C2-4679-404E-9D9C-97A5B47A9E5D}" srcOrd="0" destOrd="0" parTransId="{92C69722-ADB8-4D50-8CE9-C952EC20F9C6}" sibTransId="{38910DA8-F408-4DB1-8718-8B0973618ABD}"/>
    <dgm:cxn modelId="{0BC33941-B9C0-AC41-A8A1-AC3F15224638}" type="presOf" srcId="{CB3AF8D6-56E1-4E89-B818-E59962F5E89C}" destId="{37FBAB9F-CF29-4BC6-8235-3B8169FED03B}" srcOrd="0" destOrd="1" presId="urn:microsoft.com/office/officeart/2008/layout/SquareAccentList"/>
    <dgm:cxn modelId="{5AFBC195-644F-4C25-9D1C-5631B721C4FE}" srcId="{335DCB8B-683C-446A-9239-9343EB7527DF}" destId="{AF229F13-BBB1-42E5-8A62-E26F7042F93F}" srcOrd="0" destOrd="0" parTransId="{09BD82EF-EC9F-41E0-B490-F2B2A750ABF6}" sibTransId="{02C671A0-D64B-4483-A8CF-25CE44D7A46F}"/>
    <dgm:cxn modelId="{B30B6F3D-A61E-44DA-9FD1-90B9C43C18F6}" srcId="{AE1B2B4C-2473-C34F-9D98-86E352233762}" destId="{801F6F7A-1CB7-48BC-8E0B-C8ACB2CCD145}" srcOrd="2" destOrd="0" parTransId="{EF110842-DB8E-4A50-BAE4-E5E68FA5D407}" sibTransId="{F49344CE-874E-4BC4-9877-9E748B4AF28A}"/>
    <dgm:cxn modelId="{A4878D81-1E6C-40BD-84BB-3521B2298036}" srcId="{34E4BA88-0DBC-E447-8020-0BC80568206F}" destId="{F08D4691-7418-4969-A81C-282150004250}" srcOrd="2" destOrd="0" parTransId="{F0CD4B4E-2B13-4A8D-851E-3C92D5410364}" sibTransId="{34963D3E-594A-43C1-B110-30AFE233F909}"/>
    <dgm:cxn modelId="{D5186891-1448-4A4C-98C7-CCBD9EB5469D}" srcId="{34E4BA88-0DBC-E447-8020-0BC80568206F}" destId="{5EB1B453-1F61-4156-9077-B10B85D2DE11}" srcOrd="1" destOrd="0" parTransId="{492CF7E2-F0AC-4490-9529-042398462E75}" sibTransId="{ED328F5C-2A09-4939-9612-B1093827B6EA}"/>
    <dgm:cxn modelId="{BF6B706F-0351-2B47-9937-473DFC19B292}" type="presOf" srcId="{11C6FCE3-3802-4656-8C17-F715DFF321B9}" destId="{20C96B06-F30C-4BA8-9F7C-035A39062385}" srcOrd="0" destOrd="1" presId="urn:microsoft.com/office/officeart/2008/layout/SquareAccentList"/>
    <dgm:cxn modelId="{64805F4E-A3E0-1943-85B4-0CF04AEB812B}" type="presOf" srcId="{C613B8D3-BEFB-D74E-A825-4410F944471D}" destId="{1E6EDC6D-49E0-0F45-8EAB-0F35C0741715}" srcOrd="0" destOrd="0" presId="urn:microsoft.com/office/officeart/2008/layout/SquareAccentList"/>
    <dgm:cxn modelId="{7EA73EB6-446A-43F0-8B4B-5CACC68B60A3}" srcId="{157945E7-4584-488E-89A7-9EA2380FD706}" destId="{7F4C974D-CDE2-4554-99D4-92669C4A22C0}" srcOrd="0" destOrd="0" parTransId="{A3BB24CB-5007-4AC4-9297-0C04CFB2D376}" sibTransId="{80D2A1F2-780A-4178-BFCA-BB4BE93D43DD}"/>
    <dgm:cxn modelId="{FDA5B12E-457C-2A44-A784-14A7CCC22DC1}" type="presOf" srcId="{9F28E13E-58A7-4525-B84A-C0E5F00E29C8}" destId="{20C96B06-F30C-4BA8-9F7C-035A39062385}" srcOrd="0" destOrd="0" presId="urn:microsoft.com/office/officeart/2008/layout/SquareAccentList"/>
    <dgm:cxn modelId="{00706BD7-3502-4664-8182-28A986DFB52D}" srcId="{CC5EFB77-0556-45AA-9F08-3D762AC7F52F}" destId="{4F8D29C3-1654-4A01-B348-8AEF8ADBEC11}" srcOrd="0" destOrd="0" parTransId="{ECE32B4F-E022-46CF-856A-994D50B109A8}" sibTransId="{82B3A7B5-1C48-4627-9004-5BAB0156C351}"/>
    <dgm:cxn modelId="{3B3D1848-7D12-4319-A218-6231D2EBDE94}" srcId="{C3B767B3-A016-4CAD-8FF3-263023F10EAC}" destId="{CB3AF8D6-56E1-4E89-B818-E59962F5E89C}" srcOrd="0" destOrd="0" parTransId="{6A5BC4A6-D80C-42F5-B160-1A52E5A92CAF}" sibTransId="{7FB119A9-A44B-44EE-9E76-234411CA3C3A}"/>
    <dgm:cxn modelId="{9F982BC4-D62B-4E88-8F74-881257BC21DE}" srcId="{9F28E13E-58A7-4525-B84A-C0E5F00E29C8}" destId="{11C6FCE3-3802-4656-8C17-F715DFF321B9}" srcOrd="0" destOrd="0" parTransId="{025C3FE9-9320-46E7-8E12-07C2CFC5B8E9}" sibTransId="{320C3B1F-DB46-4DB4-A804-B8A235C07F93}"/>
    <dgm:cxn modelId="{29F7506A-033D-4061-BF9D-BF1102C33666}" srcId="{DE63D080-BE3E-4862-B20D-318FB24489AC}" destId="{AD92D722-7F5C-4FA6-B89E-34A10F30AEEC}" srcOrd="0" destOrd="0" parTransId="{E235D5CB-5EE2-48AA-944D-613098AAE071}" sibTransId="{29A32207-96BA-4639-99A4-85114BF95CD9}"/>
    <dgm:cxn modelId="{7C02D4A9-AAEA-4C26-9BAE-3DA18B05FD26}" srcId="{34E4BA88-0DBC-E447-8020-0BC80568206F}" destId="{33C7D24B-539F-4122-A1C2-F01F20D28047}" srcOrd="3" destOrd="0" parTransId="{F11814D7-BC71-480E-A419-E72741050B78}" sibTransId="{0D91C3F3-C075-4C96-B3BB-A73E5F999EA5}"/>
    <dgm:cxn modelId="{1E97C140-A60F-0945-B1A0-AA85C55F1DA8}" type="presOf" srcId="{4FD6F6BC-D113-1944-89E7-F1BE95B8B131}" destId="{E9562A20-EA6D-D341-A17F-91CF34D08A6B}" srcOrd="0" destOrd="0" presId="urn:microsoft.com/office/officeart/2008/layout/SquareAccentList"/>
    <dgm:cxn modelId="{7012FF17-B280-4455-A7A8-0AAEB32A66D0}" srcId="{77C98C80-76DC-AC4B-9FEB-73D50331B9DE}" destId="{650ECA02-3119-4C4F-B5F3-FD5B5E1BA098}" srcOrd="0" destOrd="0" parTransId="{02DA4909-6536-42D1-AE9E-5DAC2C15E927}" sibTransId="{97DE9E36-9ECA-4775-9C5F-7F2FD4206450}"/>
    <dgm:cxn modelId="{B7092FE7-38FE-45B6-ADE4-894966EE281E}" srcId="{77C98C80-76DC-AC4B-9FEB-73D50331B9DE}" destId="{0EA61C35-7513-423B-AD38-B3D9F47A9764}" srcOrd="1" destOrd="0" parTransId="{0C15EB8B-84F6-4253-A922-5C41DDA2FB4E}" sibTransId="{FD62AE44-9A77-4AED-881E-37D5F657F9EF}"/>
    <dgm:cxn modelId="{0CDCFC54-772B-44D1-8666-40C7CE21895E}" srcId="{2FD6DDA0-244C-4F36-A027-74FE032198A9}" destId="{6904553D-AA4B-4823-BA3E-702020070F7B}" srcOrd="0" destOrd="0" parTransId="{41F212A4-5BF7-4F5B-9DAC-62C83E8C64F3}" sibTransId="{9D88BDC5-66F1-4C35-9B8B-19BE0CB529A9}"/>
    <dgm:cxn modelId="{4AB505DE-8E2E-4551-9588-DA87572FE756}" srcId="{650ECA02-3119-4C4F-B5F3-FD5B5E1BA098}" destId="{DAA16216-6D87-4354-A262-0A600E8D2649}" srcOrd="0" destOrd="0" parTransId="{7D5FC32D-9B4E-4456-8C62-13DCE0031F3E}" sibTransId="{8EC33B27-C641-4077-AA99-8D7571CF34AA}"/>
    <dgm:cxn modelId="{B2925FA9-C236-D644-82DB-D8A5B9F921A9}" srcId="{C2249490-0B5B-7745-97A5-D5F0523CC113}" destId="{4FD6F6BC-D113-1944-89E7-F1BE95B8B131}" srcOrd="0" destOrd="0" parTransId="{2BAA989E-F3D3-CB4E-BC1C-B725751D27CF}" sibTransId="{CF1A9A0E-356A-6644-82F2-1F99AF88E1E6}"/>
    <dgm:cxn modelId="{92E27069-B441-4703-8344-998B095E975A}" srcId="{C2249490-0B5B-7745-97A5-D5F0523CC113}" destId="{C3B767B3-A016-4CAD-8FF3-263023F10EAC}" srcOrd="2" destOrd="0" parTransId="{AF36C016-E6D7-4625-9B38-D3E7A4599140}" sibTransId="{D58A2B85-735B-41FF-819D-33267686A801}"/>
    <dgm:cxn modelId="{8778D165-E529-D64A-A1DF-B71C6A9DC8B8}" type="presOf" srcId="{335DCB8B-683C-446A-9239-9343EB7527DF}" destId="{4375CE5E-6F37-4F4E-9E18-A06EC40A4EE0}" srcOrd="0" destOrd="0" presId="urn:microsoft.com/office/officeart/2008/layout/SquareAccentList"/>
    <dgm:cxn modelId="{3BA5835F-0152-6241-B242-1910C38406FC}" type="presParOf" srcId="{1E6EDC6D-49E0-0F45-8EAB-0F35C0741715}" destId="{759B7F6B-235E-4049-AA8D-AC60ED3FDE44}" srcOrd="0" destOrd="0" presId="urn:microsoft.com/office/officeart/2008/layout/SquareAccentList"/>
    <dgm:cxn modelId="{0D3B636D-04D4-B54D-9AD2-51534A8A80F2}" type="presParOf" srcId="{759B7F6B-235E-4049-AA8D-AC60ED3FDE44}" destId="{207C97B1-9325-E841-BE4C-3AEBA998AEFB}" srcOrd="0" destOrd="0" presId="urn:microsoft.com/office/officeart/2008/layout/SquareAccentList"/>
    <dgm:cxn modelId="{5AA76D55-5DEB-6D46-860A-7228883A8053}" type="presParOf" srcId="{207C97B1-9325-E841-BE4C-3AEBA998AEFB}" destId="{C9FD51BA-6846-9D40-A141-97F849B7FEC5}" srcOrd="0" destOrd="0" presId="urn:microsoft.com/office/officeart/2008/layout/SquareAccentList"/>
    <dgm:cxn modelId="{1764B77A-09B4-424C-A369-41D3ADF710D8}" type="presParOf" srcId="{207C97B1-9325-E841-BE4C-3AEBA998AEFB}" destId="{CF3621A8-5622-2843-B76D-15DB8C139486}" srcOrd="1" destOrd="0" presId="urn:microsoft.com/office/officeart/2008/layout/SquareAccentList"/>
    <dgm:cxn modelId="{29EE795D-DFAF-424B-B834-62A5D8D08A65}" type="presParOf" srcId="{207C97B1-9325-E841-BE4C-3AEBA998AEFB}" destId="{A15C19D8-5044-A94B-A56C-A3CCA77269EC}" srcOrd="2" destOrd="0" presId="urn:microsoft.com/office/officeart/2008/layout/SquareAccentList"/>
    <dgm:cxn modelId="{059D74A8-F086-DF47-A799-BA0F26138592}" type="presParOf" srcId="{759B7F6B-235E-4049-AA8D-AC60ED3FDE44}" destId="{5A34031C-A9ED-CF42-ACD0-DA22DB9BE75D}" srcOrd="1" destOrd="0" presId="urn:microsoft.com/office/officeart/2008/layout/SquareAccentList"/>
    <dgm:cxn modelId="{280D4525-C91A-754D-A5ED-2E2D298F35DC}" type="presParOf" srcId="{5A34031C-A9ED-CF42-ACD0-DA22DB9BE75D}" destId="{90DB8151-029C-EB47-B8E0-6E19826ABF3D}" srcOrd="0" destOrd="0" presId="urn:microsoft.com/office/officeart/2008/layout/SquareAccentList"/>
    <dgm:cxn modelId="{45C99F50-92BF-A846-BEC1-D646EE3FC495}" type="presParOf" srcId="{90DB8151-029C-EB47-B8E0-6E19826ABF3D}" destId="{DABBC89B-B092-7B43-B9F2-392EE8E48AD8}" srcOrd="0" destOrd="0" presId="urn:microsoft.com/office/officeart/2008/layout/SquareAccentList"/>
    <dgm:cxn modelId="{E170D561-FC11-F643-8176-AE5A25EBE9B0}" type="presParOf" srcId="{90DB8151-029C-EB47-B8E0-6E19826ABF3D}" destId="{6908FC29-11A9-9A4E-89A2-1363E26262E2}" srcOrd="1" destOrd="0" presId="urn:microsoft.com/office/officeart/2008/layout/SquareAccentList"/>
    <dgm:cxn modelId="{E37180BA-4230-C446-8A23-8AEE1DCBE0DC}" type="presParOf" srcId="{5A34031C-A9ED-CF42-ACD0-DA22DB9BE75D}" destId="{75CDE80C-25F2-4794-BDD1-BAD11A6D9100}" srcOrd="1" destOrd="0" presId="urn:microsoft.com/office/officeart/2008/layout/SquareAccentList"/>
    <dgm:cxn modelId="{CD42310A-E814-0C43-97FE-4E800BC316DA}" type="presParOf" srcId="{75CDE80C-25F2-4794-BDD1-BAD11A6D9100}" destId="{B4041738-8210-4EDF-9472-D85F6EF98251}" srcOrd="0" destOrd="0" presId="urn:microsoft.com/office/officeart/2008/layout/SquareAccentList"/>
    <dgm:cxn modelId="{8B0AD05A-FAC1-334E-B700-F475007B18C1}" type="presParOf" srcId="{75CDE80C-25F2-4794-BDD1-BAD11A6D9100}" destId="{F13CD03F-1A40-4EC1-BB06-126C6C23289E}" srcOrd="1" destOrd="0" presId="urn:microsoft.com/office/officeart/2008/layout/SquareAccentList"/>
    <dgm:cxn modelId="{911E3093-91E7-2B47-A019-B8431ED1B207}" type="presParOf" srcId="{5A34031C-A9ED-CF42-ACD0-DA22DB9BE75D}" destId="{1750C482-9222-40CA-BACF-8607A3002101}" srcOrd="2" destOrd="0" presId="urn:microsoft.com/office/officeart/2008/layout/SquareAccentList"/>
    <dgm:cxn modelId="{1264C54B-FE06-FF44-B5C4-A1E8EAFCD3D0}" type="presParOf" srcId="{1750C482-9222-40CA-BACF-8607A3002101}" destId="{DF92CFBE-0DBF-4DDF-8FDC-B27718CF4963}" srcOrd="0" destOrd="0" presId="urn:microsoft.com/office/officeart/2008/layout/SquareAccentList"/>
    <dgm:cxn modelId="{F356F039-0D56-1441-A80B-05AC3F7DF5EF}" type="presParOf" srcId="{1750C482-9222-40CA-BACF-8607A3002101}" destId="{67D28A9A-E3DC-4833-A8B8-AF66BC5D8150}" srcOrd="1" destOrd="0" presId="urn:microsoft.com/office/officeart/2008/layout/SquareAccentList"/>
    <dgm:cxn modelId="{9FBD659E-BC6F-584E-A3C6-604C5875CB04}" type="presParOf" srcId="{1E6EDC6D-49E0-0F45-8EAB-0F35C0741715}" destId="{7C0E3170-CEA4-9E47-8068-6F1EEB7434E2}" srcOrd="1" destOrd="0" presId="urn:microsoft.com/office/officeart/2008/layout/SquareAccentList"/>
    <dgm:cxn modelId="{8E891C9D-031A-1342-8195-75B99BEBCDB8}" type="presParOf" srcId="{7C0E3170-CEA4-9E47-8068-6F1EEB7434E2}" destId="{6B9FD757-C705-8140-B5C8-0541E93A2055}" srcOrd="0" destOrd="0" presId="urn:microsoft.com/office/officeart/2008/layout/SquareAccentList"/>
    <dgm:cxn modelId="{200E8D2C-B880-1B40-871C-13A254B1E650}" type="presParOf" srcId="{6B9FD757-C705-8140-B5C8-0541E93A2055}" destId="{9CB5E8D8-74A7-5E43-AC5D-38562C847E41}" srcOrd="0" destOrd="0" presId="urn:microsoft.com/office/officeart/2008/layout/SquareAccentList"/>
    <dgm:cxn modelId="{1668E1EA-553E-7B41-BEB6-9FEBC2AB32EA}" type="presParOf" srcId="{6B9FD757-C705-8140-B5C8-0541E93A2055}" destId="{1842DA50-A475-714F-8EE7-F92A537A3099}" srcOrd="1" destOrd="0" presId="urn:microsoft.com/office/officeart/2008/layout/SquareAccentList"/>
    <dgm:cxn modelId="{FBF56A8B-9C96-714D-A2B7-8A2482A1F859}" type="presParOf" srcId="{6B9FD757-C705-8140-B5C8-0541E93A2055}" destId="{45C7A6C2-E766-B747-9342-D26EEA56B9E2}" srcOrd="2" destOrd="0" presId="urn:microsoft.com/office/officeart/2008/layout/SquareAccentList"/>
    <dgm:cxn modelId="{AC40E459-A3B7-F440-9779-B7963EA49A96}" type="presParOf" srcId="{7C0E3170-CEA4-9E47-8068-6F1EEB7434E2}" destId="{17C0BF1F-6999-EB4B-8271-C2BE70BBCC33}" srcOrd="1" destOrd="0" presId="urn:microsoft.com/office/officeart/2008/layout/SquareAccentList"/>
    <dgm:cxn modelId="{E59CCFDD-68FD-8644-BBAA-981CB43F58E6}" type="presParOf" srcId="{17C0BF1F-6999-EB4B-8271-C2BE70BBCC33}" destId="{906B066A-26C9-8B47-946C-0C1BA1454CB2}" srcOrd="0" destOrd="0" presId="urn:microsoft.com/office/officeart/2008/layout/SquareAccentList"/>
    <dgm:cxn modelId="{65FAEA56-6452-F24A-8248-3F56E11873D9}" type="presParOf" srcId="{906B066A-26C9-8B47-946C-0C1BA1454CB2}" destId="{6D0FF855-5BA6-0940-BB05-95276708BC3A}" srcOrd="0" destOrd="0" presId="urn:microsoft.com/office/officeart/2008/layout/SquareAccentList"/>
    <dgm:cxn modelId="{BC96E3AE-6E9A-DD49-B75F-F3587C5FF43F}" type="presParOf" srcId="{906B066A-26C9-8B47-946C-0C1BA1454CB2}" destId="{E9562A20-EA6D-D341-A17F-91CF34D08A6B}" srcOrd="1" destOrd="0" presId="urn:microsoft.com/office/officeart/2008/layout/SquareAccentList"/>
    <dgm:cxn modelId="{D751844C-979F-4447-A5B4-DD0727B2E837}" type="presParOf" srcId="{17C0BF1F-6999-EB4B-8271-C2BE70BBCC33}" destId="{9ED36E47-1808-4A05-91FB-3AFD68809888}" srcOrd="1" destOrd="0" presId="urn:microsoft.com/office/officeart/2008/layout/SquareAccentList"/>
    <dgm:cxn modelId="{2A40C74A-D113-3C4C-BC33-C0C693B36A27}" type="presParOf" srcId="{9ED36E47-1808-4A05-91FB-3AFD68809888}" destId="{40FE7855-A65C-4368-A83A-B33DB1565593}" srcOrd="0" destOrd="0" presId="urn:microsoft.com/office/officeart/2008/layout/SquareAccentList"/>
    <dgm:cxn modelId="{F2A585B8-9DD4-F844-86EC-A148280E83EB}" type="presParOf" srcId="{9ED36E47-1808-4A05-91FB-3AFD68809888}" destId="{055CB619-52CB-481C-9C4A-6634E3601C3C}" srcOrd="1" destOrd="0" presId="urn:microsoft.com/office/officeart/2008/layout/SquareAccentList"/>
    <dgm:cxn modelId="{26015064-F328-F443-AA08-370D44EC2461}" type="presParOf" srcId="{17C0BF1F-6999-EB4B-8271-C2BE70BBCC33}" destId="{4DC43DE6-A107-4C77-808B-D5591ECE0F0C}" srcOrd="2" destOrd="0" presId="urn:microsoft.com/office/officeart/2008/layout/SquareAccentList"/>
    <dgm:cxn modelId="{088AD75A-98AA-0C4D-A402-DBC3792BFDC1}" type="presParOf" srcId="{4DC43DE6-A107-4C77-808B-D5591ECE0F0C}" destId="{5E1331DC-4B1C-4770-A0D8-BD50F3B1656B}" srcOrd="0" destOrd="0" presId="urn:microsoft.com/office/officeart/2008/layout/SquareAccentList"/>
    <dgm:cxn modelId="{445154F2-8281-C349-A7F6-0C8EE2D2A25B}" type="presParOf" srcId="{4DC43DE6-A107-4C77-808B-D5591ECE0F0C}" destId="{37FBAB9F-CF29-4BC6-8235-3B8169FED03B}" srcOrd="1" destOrd="0" presId="urn:microsoft.com/office/officeart/2008/layout/SquareAccentList"/>
    <dgm:cxn modelId="{878DB0DE-5843-3545-BBA2-7A8219501806}" type="presParOf" srcId="{1E6EDC6D-49E0-0F45-8EAB-0F35C0741715}" destId="{209404BF-2114-7043-A1A1-C7CAAC73DA99}" srcOrd="2" destOrd="0" presId="urn:microsoft.com/office/officeart/2008/layout/SquareAccentList"/>
    <dgm:cxn modelId="{92115717-41A6-B642-B685-85AAB163C2DD}" type="presParOf" srcId="{209404BF-2114-7043-A1A1-C7CAAC73DA99}" destId="{A64D2B22-71D4-5F4B-9228-48439A7BFA33}" srcOrd="0" destOrd="0" presId="urn:microsoft.com/office/officeart/2008/layout/SquareAccentList"/>
    <dgm:cxn modelId="{4AC83CB4-0C44-C342-A2E4-630D2C5C6B99}" type="presParOf" srcId="{A64D2B22-71D4-5F4B-9228-48439A7BFA33}" destId="{5845B7C2-48F9-9045-ABFE-063734B780F3}" srcOrd="0" destOrd="0" presId="urn:microsoft.com/office/officeart/2008/layout/SquareAccentList"/>
    <dgm:cxn modelId="{3EBA672C-F124-0444-82E1-64669E4E7617}" type="presParOf" srcId="{A64D2B22-71D4-5F4B-9228-48439A7BFA33}" destId="{493BFE5F-2643-514A-BF2C-13402CFE6022}" srcOrd="1" destOrd="0" presId="urn:microsoft.com/office/officeart/2008/layout/SquareAccentList"/>
    <dgm:cxn modelId="{E5D75325-0600-0F49-B5E3-D86C9D0584ED}" type="presParOf" srcId="{A64D2B22-71D4-5F4B-9228-48439A7BFA33}" destId="{0DCFEC4E-A5F1-B84E-AD9E-A5E100E18B00}" srcOrd="2" destOrd="0" presId="urn:microsoft.com/office/officeart/2008/layout/SquareAccentList"/>
    <dgm:cxn modelId="{21800B16-2B54-1040-B49B-9261A44244E0}" type="presParOf" srcId="{209404BF-2114-7043-A1A1-C7CAAC73DA99}" destId="{7C848B6C-84E2-2045-B5BF-70163F7D55D8}" srcOrd="1" destOrd="0" presId="urn:microsoft.com/office/officeart/2008/layout/SquareAccentList"/>
    <dgm:cxn modelId="{A8270F79-866E-504F-9CAB-679DEE5AD905}" type="presParOf" srcId="{7C848B6C-84E2-2045-B5BF-70163F7D55D8}" destId="{B63F6C96-19C7-43C9-8135-23569A2AA4EA}" srcOrd="0" destOrd="0" presId="urn:microsoft.com/office/officeart/2008/layout/SquareAccentList"/>
    <dgm:cxn modelId="{8FEA7A62-3BCD-7743-98A6-30474F1ED571}" type="presParOf" srcId="{B63F6C96-19C7-43C9-8135-23569A2AA4EA}" destId="{93A777B3-8786-44AD-92DC-894B00A4BE06}" srcOrd="0" destOrd="0" presId="urn:microsoft.com/office/officeart/2008/layout/SquareAccentList"/>
    <dgm:cxn modelId="{0F199935-6EBA-A848-AD38-3C2090F95375}" type="presParOf" srcId="{B63F6C96-19C7-43C9-8135-23569A2AA4EA}" destId="{2C8A0B19-6032-4EC2-8742-B524D0C9FF97}" srcOrd="1" destOrd="0" presId="urn:microsoft.com/office/officeart/2008/layout/SquareAccentList"/>
    <dgm:cxn modelId="{69E3D404-8373-9447-BFDA-1EB17CE2B13E}" type="presParOf" srcId="{7C848B6C-84E2-2045-B5BF-70163F7D55D8}" destId="{3717D55D-3064-4C81-98EF-CAEC9452DDC8}" srcOrd="1" destOrd="0" presId="urn:microsoft.com/office/officeart/2008/layout/SquareAccentList"/>
    <dgm:cxn modelId="{34BE6420-627A-4D40-88A7-2BFC25B3FD72}" type="presParOf" srcId="{3717D55D-3064-4C81-98EF-CAEC9452DDC8}" destId="{551C4D1A-6A45-4AB7-9A15-585B78C73A12}" srcOrd="0" destOrd="0" presId="urn:microsoft.com/office/officeart/2008/layout/SquareAccentList"/>
    <dgm:cxn modelId="{79880F13-D979-0E47-A0CE-1CBA8014F390}" type="presParOf" srcId="{3717D55D-3064-4C81-98EF-CAEC9452DDC8}" destId="{40BD91A0-43BA-4B5C-B7CF-87203CFB70A8}" srcOrd="1" destOrd="0" presId="urn:microsoft.com/office/officeart/2008/layout/SquareAccentList"/>
    <dgm:cxn modelId="{A9576C0A-4701-0E4D-BEB8-519A16F8D036}" type="presParOf" srcId="{7C848B6C-84E2-2045-B5BF-70163F7D55D8}" destId="{E908F026-7646-4E62-8080-4900235EF124}" srcOrd="2" destOrd="0" presId="urn:microsoft.com/office/officeart/2008/layout/SquareAccentList"/>
    <dgm:cxn modelId="{AE0936B7-7BF2-2B49-BC31-B7617FFC7C00}" type="presParOf" srcId="{E908F026-7646-4E62-8080-4900235EF124}" destId="{89D01498-1A69-4613-9647-1E56B2D37214}" srcOrd="0" destOrd="0" presId="urn:microsoft.com/office/officeart/2008/layout/SquareAccentList"/>
    <dgm:cxn modelId="{02D225AE-A5D1-2246-A46A-317EA28E5C34}" type="presParOf" srcId="{E908F026-7646-4E62-8080-4900235EF124}" destId="{20C96B06-F30C-4BA8-9F7C-035A39062385}" srcOrd="1" destOrd="0" presId="urn:microsoft.com/office/officeart/2008/layout/SquareAccentList"/>
    <dgm:cxn modelId="{4EC85E3D-42FC-F14D-9B80-43E0224DE65A}" type="presParOf" srcId="{7C848B6C-84E2-2045-B5BF-70163F7D55D8}" destId="{EF19E4A3-5A07-47AB-873D-C25479B55511}" srcOrd="3" destOrd="0" presId="urn:microsoft.com/office/officeart/2008/layout/SquareAccentList"/>
    <dgm:cxn modelId="{40178BC8-6ABF-FB4F-99E2-13C47ADA5871}" type="presParOf" srcId="{EF19E4A3-5A07-47AB-873D-C25479B55511}" destId="{E39FE89A-19BB-4FD6-8FE2-55B34A9B3E98}" srcOrd="0" destOrd="0" presId="urn:microsoft.com/office/officeart/2008/layout/SquareAccentList"/>
    <dgm:cxn modelId="{9E995978-B6BA-3C43-B177-84BEF6749964}" type="presParOf" srcId="{EF19E4A3-5A07-47AB-873D-C25479B55511}" destId="{F18DD57E-3BD0-4616-A43C-BC720D26D85C}" srcOrd="1" destOrd="0" presId="urn:microsoft.com/office/officeart/2008/layout/SquareAccentList"/>
    <dgm:cxn modelId="{793E0F74-BF0C-EB48-9F5E-FF9E61641344}" type="presParOf" srcId="{7C848B6C-84E2-2045-B5BF-70163F7D55D8}" destId="{E7B66552-ACD8-4355-B326-34DB91590F1A}" srcOrd="4" destOrd="0" presId="urn:microsoft.com/office/officeart/2008/layout/SquareAccentList"/>
    <dgm:cxn modelId="{7A884193-CDBC-7448-9F86-FAB5EEB9550B}" type="presParOf" srcId="{E7B66552-ACD8-4355-B326-34DB91590F1A}" destId="{91A56423-2248-4132-9FD0-EF15EF64EF8A}" srcOrd="0" destOrd="0" presId="urn:microsoft.com/office/officeart/2008/layout/SquareAccentList"/>
    <dgm:cxn modelId="{FE5A6156-609B-714E-87E1-2B77E8990BEB}" type="presParOf" srcId="{E7B66552-ACD8-4355-B326-34DB91590F1A}" destId="{4375CE5E-6F37-4F4E-9E18-A06EC40A4EE0}" srcOrd="1" destOrd="0" presId="urn:microsoft.com/office/officeart/2008/layout/SquareAccentList"/>
    <dgm:cxn modelId="{0E60AEB6-06C9-FE4F-B919-31D83FFF178E}" type="presParOf" srcId="{7C848B6C-84E2-2045-B5BF-70163F7D55D8}" destId="{3DB9B3F0-2C8B-4E55-B6E0-8D8887C9FDD7}" srcOrd="5" destOrd="0" presId="urn:microsoft.com/office/officeart/2008/layout/SquareAccentList"/>
    <dgm:cxn modelId="{3627EC72-E51A-A849-B664-6FCD19401316}" type="presParOf" srcId="{3DB9B3F0-2C8B-4E55-B6E0-8D8887C9FDD7}" destId="{348FAB81-A268-4352-8422-1CE30993D12B}" srcOrd="0" destOrd="0" presId="urn:microsoft.com/office/officeart/2008/layout/SquareAccentList"/>
    <dgm:cxn modelId="{320A4C99-D1B5-C74D-A83A-A35D89BD63C9}" type="presParOf" srcId="{3DB9B3F0-2C8B-4E55-B6E0-8D8887C9FDD7}" destId="{79348432-AD5F-4DDE-9200-E09CD280F8FE}" srcOrd="1" destOrd="0" presId="urn:microsoft.com/office/officeart/2008/layout/SquareAccentList"/>
    <dgm:cxn modelId="{1739DAAB-E513-C54A-9950-839CE1056E5E}" type="presParOf" srcId="{1E6EDC6D-49E0-0F45-8EAB-0F35C0741715}" destId="{65533AD0-EE7F-3F4B-BEEF-8B86B8B3F21F}" srcOrd="3" destOrd="0" presId="urn:microsoft.com/office/officeart/2008/layout/SquareAccentList"/>
    <dgm:cxn modelId="{F71A0245-4F65-D545-AEF3-D3CFCF3173F9}" type="presParOf" srcId="{65533AD0-EE7F-3F4B-BEEF-8B86B8B3F21F}" destId="{632AE07A-6D2E-5E4A-9F9C-422558238F18}" srcOrd="0" destOrd="0" presId="urn:microsoft.com/office/officeart/2008/layout/SquareAccentList"/>
    <dgm:cxn modelId="{2147C8D2-D0EC-934D-AA4B-A53D4FAA04E3}" type="presParOf" srcId="{632AE07A-6D2E-5E4A-9F9C-422558238F18}" destId="{49D6C676-D0B8-2047-B7BE-3B63FC50E7C9}" srcOrd="0" destOrd="0" presId="urn:microsoft.com/office/officeart/2008/layout/SquareAccentList"/>
    <dgm:cxn modelId="{74BACD5E-5549-D941-94FF-94E14361F721}" type="presParOf" srcId="{632AE07A-6D2E-5E4A-9F9C-422558238F18}" destId="{1739CC3B-C0F2-604F-BDE6-A1CBAE8E3003}" srcOrd="1" destOrd="0" presId="urn:microsoft.com/office/officeart/2008/layout/SquareAccentList"/>
    <dgm:cxn modelId="{B47BE1B5-2839-7A4B-B066-BB4CFB2637E4}" type="presParOf" srcId="{632AE07A-6D2E-5E4A-9F9C-422558238F18}" destId="{1B1997AD-212E-6F4D-A538-F2024961B0A2}" srcOrd="2" destOrd="0" presId="urn:microsoft.com/office/officeart/2008/layout/SquareAccentList"/>
    <dgm:cxn modelId="{C047DA31-0D14-8E40-8015-329F30195F63}" type="presParOf" srcId="{65533AD0-EE7F-3F4B-BEEF-8B86B8B3F21F}" destId="{C00F4238-E73F-E545-93ED-350836F745FC}" srcOrd="1" destOrd="0" presId="urn:microsoft.com/office/officeart/2008/layout/SquareAccentList"/>
    <dgm:cxn modelId="{27F07AB7-73E0-204E-B3B7-C90750698A35}" type="presParOf" srcId="{C00F4238-E73F-E545-93ED-350836F745FC}" destId="{5E70AE04-FA33-4126-B197-D7187C007CCB}" srcOrd="0" destOrd="0" presId="urn:microsoft.com/office/officeart/2008/layout/SquareAccentList"/>
    <dgm:cxn modelId="{ED8FD8B8-1A8F-0546-8898-AC1FA980B2AA}" type="presParOf" srcId="{5E70AE04-FA33-4126-B197-D7187C007CCB}" destId="{181B400E-CB10-41F2-99BD-9A12C71F51EF}" srcOrd="0" destOrd="0" presId="urn:microsoft.com/office/officeart/2008/layout/SquareAccentList"/>
    <dgm:cxn modelId="{272C6B2B-EB27-8D44-98E7-A5DC94EF1160}" type="presParOf" srcId="{5E70AE04-FA33-4126-B197-D7187C007CCB}" destId="{7E52EC66-F331-4EA4-B5AA-3BDB4AEC3AC5}" srcOrd="1" destOrd="0" presId="urn:microsoft.com/office/officeart/2008/layout/SquareAccentList"/>
    <dgm:cxn modelId="{DBDBFB68-3DB7-C54B-BFB7-092E4EF026EB}" type="presParOf" srcId="{C00F4238-E73F-E545-93ED-350836F745FC}" destId="{8B0B8730-61FB-440C-96A9-5231EA7D107B}" srcOrd="1" destOrd="0" presId="urn:microsoft.com/office/officeart/2008/layout/SquareAccentList"/>
    <dgm:cxn modelId="{659B0872-EEFA-B84E-A094-FA0FB5738805}" type="presParOf" srcId="{8B0B8730-61FB-440C-96A9-5231EA7D107B}" destId="{82FBE6EC-42CD-42AE-B9A9-BAA5CBEF1262}" srcOrd="0" destOrd="0" presId="urn:microsoft.com/office/officeart/2008/layout/SquareAccentList"/>
    <dgm:cxn modelId="{4213FEBE-D9A4-6D47-87C4-67AD7504B328}" type="presParOf" srcId="{8B0B8730-61FB-440C-96A9-5231EA7D107B}" destId="{375D4598-C324-41DC-A265-59BF3AA20DC0}" srcOrd="1" destOrd="0" presId="urn:microsoft.com/office/officeart/2008/layout/SquareAccentList"/>
    <dgm:cxn modelId="{8677C461-2944-3843-8785-7AFB708656F9}" type="presParOf" srcId="{C00F4238-E73F-E545-93ED-350836F745FC}" destId="{BD92B819-09B4-4C4B-9CA4-531754312D11}" srcOrd="2" destOrd="0" presId="urn:microsoft.com/office/officeart/2008/layout/SquareAccentList"/>
    <dgm:cxn modelId="{A97B3620-6561-D64F-9DFB-AD38F3FE44A6}" type="presParOf" srcId="{BD92B819-09B4-4C4B-9CA4-531754312D11}" destId="{E7A9F60A-0553-4E57-822B-7778EFC6A3D3}" srcOrd="0" destOrd="0" presId="urn:microsoft.com/office/officeart/2008/layout/SquareAccentList"/>
    <dgm:cxn modelId="{23FDFC54-3563-AB49-AF9B-9E633F2D4F6D}" type="presParOf" srcId="{BD92B819-09B4-4C4B-9CA4-531754312D11}" destId="{FA7EF461-9944-4160-936B-ED47694F105C}" srcOrd="1" destOrd="0" presId="urn:microsoft.com/office/officeart/2008/layout/SquareAccentList"/>
    <dgm:cxn modelId="{F352BD03-AAFA-1E47-8E70-CCC2F1FAE0FD}" type="presParOf" srcId="{C00F4238-E73F-E545-93ED-350836F745FC}" destId="{2861977A-85D4-4890-8FB3-CC1F0CC8AC36}" srcOrd="3" destOrd="0" presId="urn:microsoft.com/office/officeart/2008/layout/SquareAccentList"/>
    <dgm:cxn modelId="{F0AFDA65-AFC2-D24F-9384-F6F6CD9E106C}" type="presParOf" srcId="{2861977A-85D4-4890-8FB3-CC1F0CC8AC36}" destId="{10BFC05C-5E85-4C6E-90D5-16CBF6C00527}" srcOrd="0" destOrd="0" presId="urn:microsoft.com/office/officeart/2008/layout/SquareAccentList"/>
    <dgm:cxn modelId="{E645C51E-310E-9544-A24C-7214BBAB965C}" type="presParOf" srcId="{2861977A-85D4-4890-8FB3-CC1F0CC8AC36}" destId="{B6DD2CDE-4E44-4A5C-AA7B-94AAE039EDC1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FD51BA-6846-9D40-A141-97F849B7FEC5}">
      <dsp:nvSpPr>
        <dsp:cNvPr id="0" name=""/>
        <dsp:cNvSpPr/>
      </dsp:nvSpPr>
      <dsp:spPr>
        <a:xfrm>
          <a:off x="2046" y="549176"/>
          <a:ext cx="2598499" cy="305705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3621A8-5622-2843-B76D-15DB8C139486}">
      <dsp:nvSpPr>
        <dsp:cNvPr id="0" name=""/>
        <dsp:cNvSpPr/>
      </dsp:nvSpPr>
      <dsp:spPr>
        <a:xfrm>
          <a:off x="2046" y="663986"/>
          <a:ext cx="190895" cy="19089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5C19D8-5044-A94B-A56C-A3CCA77269EC}">
      <dsp:nvSpPr>
        <dsp:cNvPr id="0" name=""/>
        <dsp:cNvSpPr/>
      </dsp:nvSpPr>
      <dsp:spPr>
        <a:xfrm>
          <a:off x="2046" y="0"/>
          <a:ext cx="2598499" cy="549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/>
            <a:t>Safety</a:t>
          </a:r>
          <a:endParaRPr lang="en-US" sz="3600" kern="1200" dirty="0"/>
        </a:p>
      </dsp:txBody>
      <dsp:txXfrm>
        <a:off x="2046" y="0"/>
        <a:ext cx="2598499" cy="549176"/>
      </dsp:txXfrm>
    </dsp:sp>
    <dsp:sp modelId="{DABBC89B-B092-7B43-B9F2-392EE8E48AD8}">
      <dsp:nvSpPr>
        <dsp:cNvPr id="0" name=""/>
        <dsp:cNvSpPr/>
      </dsp:nvSpPr>
      <dsp:spPr>
        <a:xfrm>
          <a:off x="0" y="1206294"/>
          <a:ext cx="190890" cy="190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08FC29-11A9-9A4E-89A2-1363E26262E2}">
      <dsp:nvSpPr>
        <dsp:cNvPr id="0" name=""/>
        <dsp:cNvSpPr/>
      </dsp:nvSpPr>
      <dsp:spPr>
        <a:xfrm>
          <a:off x="222776" y="981919"/>
          <a:ext cx="2416604" cy="628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u="none" kern="1200" dirty="0"/>
            <a:t>Maximum Weight Limit</a:t>
          </a:r>
          <a:endParaRPr lang="zh-CN" altLang="en-US" sz="1600" b="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0" i="0" u="none" kern="1200" dirty="0"/>
            <a:t>890 Newtons</a:t>
          </a:r>
          <a:endParaRPr lang="zh-CN" sz="1200" b="0" i="0" u="none" kern="1200" dirty="0"/>
        </a:p>
      </dsp:txBody>
      <dsp:txXfrm>
        <a:off x="222776" y="981919"/>
        <a:ext cx="2416604" cy="628541"/>
      </dsp:txXfrm>
    </dsp:sp>
    <dsp:sp modelId="{B4041738-8210-4EDF-9472-D85F6EF98251}">
      <dsp:nvSpPr>
        <dsp:cNvPr id="0" name=""/>
        <dsp:cNvSpPr/>
      </dsp:nvSpPr>
      <dsp:spPr>
        <a:xfrm>
          <a:off x="0" y="2235234"/>
          <a:ext cx="190890" cy="190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3CD03F-1A40-4EC1-BB06-126C6C23289E}">
      <dsp:nvSpPr>
        <dsp:cNvPr id="0" name=""/>
        <dsp:cNvSpPr/>
      </dsp:nvSpPr>
      <dsp:spPr>
        <a:xfrm>
          <a:off x="215115" y="1871228"/>
          <a:ext cx="2416604" cy="1029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u="none" kern="1200" dirty="0"/>
            <a:t>Plate Location</a:t>
          </a:r>
          <a:endParaRPr lang="zh-CN" sz="1600" b="0" i="0" u="none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0" i="0" u="none" kern="1200" dirty="0"/>
            <a:t>stomach, shoulder, rib, heart, hip plates </a:t>
          </a:r>
          <a:endParaRPr lang="zh-CN" sz="1200" b="0" i="0" u="none" kern="1200" dirty="0"/>
        </a:p>
      </dsp:txBody>
      <dsp:txXfrm>
        <a:off x="215115" y="1871228"/>
        <a:ext cx="2416604" cy="1029869"/>
      </dsp:txXfrm>
    </dsp:sp>
    <dsp:sp modelId="{DF92CFBE-0DBF-4DDF-8FDC-B27718CF4963}">
      <dsp:nvSpPr>
        <dsp:cNvPr id="0" name=""/>
        <dsp:cNvSpPr/>
      </dsp:nvSpPr>
      <dsp:spPr>
        <a:xfrm>
          <a:off x="0" y="3242782"/>
          <a:ext cx="190890" cy="190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D28A9A-E3DC-4833-A8B8-AF66BC5D8150}">
      <dsp:nvSpPr>
        <dsp:cNvPr id="0" name=""/>
        <dsp:cNvSpPr/>
      </dsp:nvSpPr>
      <dsp:spPr>
        <a:xfrm>
          <a:off x="196773" y="3039798"/>
          <a:ext cx="2416604" cy="785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u="none" kern="1200" dirty="0"/>
            <a:t>Sufficient Catch Height</a:t>
          </a:r>
          <a:endParaRPr lang="zh-CN" sz="1600" b="0" i="0" u="none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0" i="0" u="none" kern="1200" dirty="0"/>
            <a:t>at least .91 meters</a:t>
          </a:r>
          <a:endParaRPr lang="zh-CN" sz="1200" b="0" i="0" u="none" kern="1200" dirty="0"/>
        </a:p>
      </dsp:txBody>
      <dsp:txXfrm>
        <a:off x="196773" y="3039798"/>
        <a:ext cx="2416604" cy="785494"/>
      </dsp:txXfrm>
    </dsp:sp>
    <dsp:sp modelId="{9CB5E8D8-74A7-5E43-AC5D-38562C847E41}">
      <dsp:nvSpPr>
        <dsp:cNvPr id="0" name=""/>
        <dsp:cNvSpPr/>
      </dsp:nvSpPr>
      <dsp:spPr>
        <a:xfrm>
          <a:off x="2730470" y="549176"/>
          <a:ext cx="2598499" cy="305705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42DA50-A475-714F-8EE7-F92A537A3099}">
      <dsp:nvSpPr>
        <dsp:cNvPr id="0" name=""/>
        <dsp:cNvSpPr/>
      </dsp:nvSpPr>
      <dsp:spPr>
        <a:xfrm>
          <a:off x="2730470" y="663986"/>
          <a:ext cx="190895" cy="19089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7A6C2-E766-B747-9342-D26EEA56B9E2}">
      <dsp:nvSpPr>
        <dsp:cNvPr id="0" name=""/>
        <dsp:cNvSpPr/>
      </dsp:nvSpPr>
      <dsp:spPr>
        <a:xfrm>
          <a:off x="2783610" y="0"/>
          <a:ext cx="2492220" cy="549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/>
            <a:t>Comfort</a:t>
          </a:r>
          <a:endParaRPr lang="en-US" sz="2900" kern="1200" dirty="0"/>
        </a:p>
      </dsp:txBody>
      <dsp:txXfrm>
        <a:off x="2783610" y="0"/>
        <a:ext cx="2492220" cy="549176"/>
      </dsp:txXfrm>
    </dsp:sp>
    <dsp:sp modelId="{6D0FF855-5BA6-0940-BB05-95276708BC3A}">
      <dsp:nvSpPr>
        <dsp:cNvPr id="0" name=""/>
        <dsp:cNvSpPr/>
      </dsp:nvSpPr>
      <dsp:spPr>
        <a:xfrm>
          <a:off x="2730470" y="1390403"/>
          <a:ext cx="190890" cy="190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562A20-EA6D-D341-A17F-91CF34D08A6B}">
      <dsp:nvSpPr>
        <dsp:cNvPr id="0" name=""/>
        <dsp:cNvSpPr/>
      </dsp:nvSpPr>
      <dsp:spPr>
        <a:xfrm>
          <a:off x="2903375" y="1062841"/>
          <a:ext cx="2416604" cy="10078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u="none" kern="1200" dirty="0"/>
            <a:t>Suitable Size</a:t>
          </a:r>
          <a:endParaRPr lang="en-US" sz="1600" b="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0" i="0" u="none" kern="1200" dirty="0"/>
            <a:t>standard unisex sizes (cm) Medium - Chest (96-102), Waist - (81-84)</a:t>
          </a:r>
          <a:endParaRPr lang="zh-CN" sz="1200" b="0" i="0" u="none" kern="1200" dirty="0"/>
        </a:p>
      </dsp:txBody>
      <dsp:txXfrm>
        <a:off x="2903375" y="1062841"/>
        <a:ext cx="2416604" cy="1007857"/>
      </dsp:txXfrm>
    </dsp:sp>
    <dsp:sp modelId="{40FE7855-A65C-4368-A83A-B33DB1565593}">
      <dsp:nvSpPr>
        <dsp:cNvPr id="0" name=""/>
        <dsp:cNvSpPr/>
      </dsp:nvSpPr>
      <dsp:spPr>
        <a:xfrm>
          <a:off x="2730470" y="2492768"/>
          <a:ext cx="190890" cy="190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5CB619-52CB-481C-9C4A-6634E3601C3C}">
      <dsp:nvSpPr>
        <dsp:cNvPr id="0" name=""/>
        <dsp:cNvSpPr/>
      </dsp:nvSpPr>
      <dsp:spPr>
        <a:xfrm>
          <a:off x="2912365" y="1989776"/>
          <a:ext cx="2416604" cy="11968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u="none" kern="1200" dirty="0"/>
            <a:t>Suitable Weight </a:t>
          </a:r>
          <a:endParaRPr lang="zh-CN" sz="1600" b="0" i="0" u="none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0" i="0" u="none" kern="1200" dirty="0"/>
            <a:t>Max 89 Newtons</a:t>
          </a:r>
          <a:endParaRPr lang="zh-CN" sz="1200" b="0" i="0" u="none" kern="1200" dirty="0"/>
        </a:p>
      </dsp:txBody>
      <dsp:txXfrm>
        <a:off x="2912365" y="1989776"/>
        <a:ext cx="2416604" cy="1196874"/>
      </dsp:txXfrm>
    </dsp:sp>
    <dsp:sp modelId="{5E1331DC-4B1C-4770-A0D8-BD50F3B1656B}">
      <dsp:nvSpPr>
        <dsp:cNvPr id="0" name=""/>
        <dsp:cNvSpPr/>
      </dsp:nvSpPr>
      <dsp:spPr>
        <a:xfrm>
          <a:off x="2730470" y="3523403"/>
          <a:ext cx="190890" cy="190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FBAB9F-CF29-4BC6-8235-3B8169FED03B}">
      <dsp:nvSpPr>
        <dsp:cNvPr id="0" name=""/>
        <dsp:cNvSpPr/>
      </dsp:nvSpPr>
      <dsp:spPr>
        <a:xfrm>
          <a:off x="2912365" y="3186651"/>
          <a:ext cx="2416604" cy="864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u="none" kern="1200" dirty="0"/>
            <a:t>Temperature Moderation</a:t>
          </a:r>
          <a:endParaRPr lang="zh-CN" sz="1600" b="0" i="0" u="none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0" i="0" u="none" kern="1200" dirty="0"/>
            <a:t>At least 4 holes, &gt;3 ventilation areas additional</a:t>
          </a:r>
          <a:endParaRPr lang="zh-CN" sz="1200" b="0" i="0" u="none" kern="1200" dirty="0"/>
        </a:p>
      </dsp:txBody>
      <dsp:txXfrm>
        <a:off x="2912365" y="3186651"/>
        <a:ext cx="2416604" cy="864395"/>
      </dsp:txXfrm>
    </dsp:sp>
    <dsp:sp modelId="{5845B7C2-48F9-9045-ABFE-063734B780F3}">
      <dsp:nvSpPr>
        <dsp:cNvPr id="0" name=""/>
        <dsp:cNvSpPr/>
      </dsp:nvSpPr>
      <dsp:spPr>
        <a:xfrm>
          <a:off x="5458894" y="549176"/>
          <a:ext cx="2598499" cy="305705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3BFE5F-2643-514A-BF2C-13402CFE6022}">
      <dsp:nvSpPr>
        <dsp:cNvPr id="0" name=""/>
        <dsp:cNvSpPr/>
      </dsp:nvSpPr>
      <dsp:spPr>
        <a:xfrm>
          <a:off x="5458894" y="663986"/>
          <a:ext cx="190895" cy="19089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CFEC4E-A5F1-B84E-AD9E-A5E100E18B00}">
      <dsp:nvSpPr>
        <dsp:cNvPr id="0" name=""/>
        <dsp:cNvSpPr/>
      </dsp:nvSpPr>
      <dsp:spPr>
        <a:xfrm>
          <a:off x="5458894" y="0"/>
          <a:ext cx="2598499" cy="549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Ease of Use</a:t>
          </a:r>
        </a:p>
      </dsp:txBody>
      <dsp:txXfrm>
        <a:off x="5458894" y="0"/>
        <a:ext cx="2598499" cy="549176"/>
      </dsp:txXfrm>
    </dsp:sp>
    <dsp:sp modelId="{93A777B3-8786-44AD-92DC-894B00A4BE06}">
      <dsp:nvSpPr>
        <dsp:cNvPr id="0" name=""/>
        <dsp:cNvSpPr/>
      </dsp:nvSpPr>
      <dsp:spPr>
        <a:xfrm>
          <a:off x="5458894" y="1108957"/>
          <a:ext cx="190890" cy="190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8A0B19-6032-4EC2-8742-B524D0C9FF97}">
      <dsp:nvSpPr>
        <dsp:cNvPr id="0" name=""/>
        <dsp:cNvSpPr/>
      </dsp:nvSpPr>
      <dsp:spPr>
        <a:xfrm>
          <a:off x="5640789" y="981919"/>
          <a:ext cx="2416604" cy="444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u="none" kern="1200" dirty="0"/>
            <a:t>Number of Parts</a:t>
          </a:r>
          <a:endParaRPr lang="en-US" sz="1600" b="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0" i="0" u="none" kern="1200" dirty="0"/>
            <a:t>10 max </a:t>
          </a:r>
          <a:endParaRPr lang="zh-CN" sz="1200" b="0" i="0" u="none" kern="1200" dirty="0"/>
        </a:p>
      </dsp:txBody>
      <dsp:txXfrm>
        <a:off x="5640789" y="981919"/>
        <a:ext cx="2416604" cy="444966"/>
      </dsp:txXfrm>
    </dsp:sp>
    <dsp:sp modelId="{551C4D1A-6A45-4AB7-9A15-585B78C73A12}">
      <dsp:nvSpPr>
        <dsp:cNvPr id="0" name=""/>
        <dsp:cNvSpPr/>
      </dsp:nvSpPr>
      <dsp:spPr>
        <a:xfrm>
          <a:off x="5458894" y="1668602"/>
          <a:ext cx="190890" cy="190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BD91A0-43BA-4B5C-B7CF-87203CFB70A8}">
      <dsp:nvSpPr>
        <dsp:cNvPr id="0" name=""/>
        <dsp:cNvSpPr/>
      </dsp:nvSpPr>
      <dsp:spPr>
        <a:xfrm>
          <a:off x="5640789" y="1426885"/>
          <a:ext cx="2416604" cy="674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u="none" kern="1200" dirty="0"/>
            <a:t>Time to assemble</a:t>
          </a:r>
          <a:endParaRPr lang="zh-CN" sz="1600" b="0" i="0" u="none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0" i="0" u="none" kern="1200" dirty="0"/>
            <a:t>20 minutes max</a:t>
          </a:r>
          <a:endParaRPr lang="zh-CN" sz="1200" b="0" i="0" u="none" kern="1200" dirty="0"/>
        </a:p>
      </dsp:txBody>
      <dsp:txXfrm>
        <a:off x="5640789" y="1426885"/>
        <a:ext cx="2416604" cy="674323"/>
      </dsp:txXfrm>
    </dsp:sp>
    <dsp:sp modelId="{89D01498-1A69-4613-9647-1E56B2D37214}">
      <dsp:nvSpPr>
        <dsp:cNvPr id="0" name=""/>
        <dsp:cNvSpPr/>
      </dsp:nvSpPr>
      <dsp:spPr>
        <a:xfrm>
          <a:off x="5458894" y="2324382"/>
          <a:ext cx="190890" cy="190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C96B06-F30C-4BA8-9F7C-035A39062385}">
      <dsp:nvSpPr>
        <dsp:cNvPr id="0" name=""/>
        <dsp:cNvSpPr/>
      </dsp:nvSpPr>
      <dsp:spPr>
        <a:xfrm>
          <a:off x="5640789" y="2101209"/>
          <a:ext cx="2416604" cy="637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u="none" kern="1200" dirty="0"/>
            <a:t>Time to reassemble</a:t>
          </a:r>
          <a:endParaRPr lang="zh-CN" sz="1600" b="0" i="0" u="none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0" i="0" u="none" kern="1200" dirty="0"/>
            <a:t>5 minutes max</a:t>
          </a:r>
          <a:endParaRPr lang="zh-CN" sz="1200" b="0" i="0" u="none" kern="1200" dirty="0"/>
        </a:p>
      </dsp:txBody>
      <dsp:txXfrm>
        <a:off x="5640789" y="2101209"/>
        <a:ext cx="2416604" cy="637235"/>
      </dsp:txXfrm>
    </dsp:sp>
    <dsp:sp modelId="{E39FE89A-19BB-4FD6-8FE2-55B34A9B3E98}">
      <dsp:nvSpPr>
        <dsp:cNvPr id="0" name=""/>
        <dsp:cNvSpPr/>
      </dsp:nvSpPr>
      <dsp:spPr>
        <a:xfrm>
          <a:off x="5458894" y="2952970"/>
          <a:ext cx="190890" cy="190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8DD57E-3BD0-4616-A43C-BC720D26D85C}">
      <dsp:nvSpPr>
        <dsp:cNvPr id="0" name=""/>
        <dsp:cNvSpPr/>
      </dsp:nvSpPr>
      <dsp:spPr>
        <a:xfrm>
          <a:off x="5640789" y="2738445"/>
          <a:ext cx="2416604" cy="619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u="none" kern="1200" dirty="0"/>
            <a:t>Time to put on</a:t>
          </a:r>
          <a:endParaRPr lang="zh-CN" sz="1600" b="0" i="0" u="none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0" i="0" u="none" kern="1200" dirty="0"/>
            <a:t>3 minutes max</a:t>
          </a:r>
          <a:endParaRPr lang="zh-CN" sz="1200" b="0" i="0" u="none" kern="1200" dirty="0"/>
        </a:p>
      </dsp:txBody>
      <dsp:txXfrm>
        <a:off x="5640789" y="2738445"/>
        <a:ext cx="2416604" cy="619940"/>
      </dsp:txXfrm>
    </dsp:sp>
    <dsp:sp modelId="{91A56423-2248-4132-9FD0-EF15EF64EF8A}">
      <dsp:nvSpPr>
        <dsp:cNvPr id="0" name=""/>
        <dsp:cNvSpPr/>
      </dsp:nvSpPr>
      <dsp:spPr>
        <a:xfrm>
          <a:off x="5458894" y="3665472"/>
          <a:ext cx="190890" cy="190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75CE5E-6F37-4F4E-9E18-A06EC40A4EE0}">
      <dsp:nvSpPr>
        <dsp:cNvPr id="0" name=""/>
        <dsp:cNvSpPr/>
      </dsp:nvSpPr>
      <dsp:spPr>
        <a:xfrm>
          <a:off x="5640789" y="3358385"/>
          <a:ext cx="2416604" cy="805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u="none" kern="1200" dirty="0"/>
            <a:t>Percent Shrinkage</a:t>
          </a:r>
          <a:endParaRPr lang="zh-CN" sz="1600" b="0" i="0" u="none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0" i="0" u="none" kern="1200" dirty="0"/>
            <a:t>assuming washable, less than 5%</a:t>
          </a:r>
          <a:endParaRPr lang="zh-CN" sz="1200" b="0" i="0" u="none" kern="1200" dirty="0"/>
        </a:p>
      </dsp:txBody>
      <dsp:txXfrm>
        <a:off x="5640789" y="3358385"/>
        <a:ext cx="2416604" cy="805063"/>
      </dsp:txXfrm>
    </dsp:sp>
    <dsp:sp modelId="{348FAB81-A268-4352-8422-1CE30993D12B}">
      <dsp:nvSpPr>
        <dsp:cNvPr id="0" name=""/>
        <dsp:cNvSpPr/>
      </dsp:nvSpPr>
      <dsp:spPr>
        <a:xfrm>
          <a:off x="5458894" y="4364380"/>
          <a:ext cx="190890" cy="190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348432-AD5F-4DDE-9200-E09CD280F8FE}">
      <dsp:nvSpPr>
        <dsp:cNvPr id="0" name=""/>
        <dsp:cNvSpPr/>
      </dsp:nvSpPr>
      <dsp:spPr>
        <a:xfrm>
          <a:off x="5640789" y="4163449"/>
          <a:ext cx="2416604" cy="592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u="none" kern="1200" dirty="0"/>
            <a:t>Percent Dampness</a:t>
          </a:r>
          <a:endParaRPr lang="zh-CN" sz="1600" b="0" i="0" u="none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0" i="0" u="none" kern="1200" dirty="0"/>
            <a:t>0% water reaching sensors</a:t>
          </a:r>
          <a:endParaRPr lang="zh-CN" sz="1200" b="0" i="0" u="none" kern="1200" dirty="0"/>
        </a:p>
      </dsp:txBody>
      <dsp:txXfrm>
        <a:off x="5640789" y="4163449"/>
        <a:ext cx="2416604" cy="592752"/>
      </dsp:txXfrm>
    </dsp:sp>
    <dsp:sp modelId="{49D6C676-D0B8-2047-B7BE-3B63FC50E7C9}">
      <dsp:nvSpPr>
        <dsp:cNvPr id="0" name=""/>
        <dsp:cNvSpPr/>
      </dsp:nvSpPr>
      <dsp:spPr>
        <a:xfrm>
          <a:off x="8187319" y="549176"/>
          <a:ext cx="2598499" cy="305705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739CC3B-C0F2-604F-BDE6-A1CBAE8E3003}">
      <dsp:nvSpPr>
        <dsp:cNvPr id="0" name=""/>
        <dsp:cNvSpPr/>
      </dsp:nvSpPr>
      <dsp:spPr>
        <a:xfrm>
          <a:off x="8187319" y="663986"/>
          <a:ext cx="190895" cy="19089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1997AD-212E-6F4D-A538-F2024961B0A2}">
      <dsp:nvSpPr>
        <dsp:cNvPr id="0" name=""/>
        <dsp:cNvSpPr/>
      </dsp:nvSpPr>
      <dsp:spPr>
        <a:xfrm>
          <a:off x="8187319" y="0"/>
          <a:ext cx="2598499" cy="549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Affordable &amp; Fashionable</a:t>
          </a:r>
        </a:p>
      </dsp:txBody>
      <dsp:txXfrm>
        <a:off x="8187319" y="0"/>
        <a:ext cx="2598499" cy="549176"/>
      </dsp:txXfrm>
    </dsp:sp>
    <dsp:sp modelId="{181B400E-CB10-41F2-99BD-9A12C71F51EF}">
      <dsp:nvSpPr>
        <dsp:cNvPr id="0" name=""/>
        <dsp:cNvSpPr/>
      </dsp:nvSpPr>
      <dsp:spPr>
        <a:xfrm>
          <a:off x="8187319" y="1193100"/>
          <a:ext cx="190890" cy="190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52EC66-F331-4EA4-B5AA-3BDB4AEC3AC5}">
      <dsp:nvSpPr>
        <dsp:cNvPr id="0" name=""/>
        <dsp:cNvSpPr/>
      </dsp:nvSpPr>
      <dsp:spPr>
        <a:xfrm>
          <a:off x="8369214" y="981919"/>
          <a:ext cx="2416604" cy="613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u="none" kern="1200" dirty="0"/>
            <a:t>Purchase cost </a:t>
          </a:r>
          <a:endParaRPr lang="en-US" sz="1600" b="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0" i="0" u="none" kern="1200" dirty="0"/>
            <a:t>&lt; $500 (subjective to change of cost analysis)</a:t>
          </a:r>
          <a:endParaRPr lang="zh-CN" sz="1200" b="0" i="0" u="none" kern="1200" dirty="0"/>
        </a:p>
      </dsp:txBody>
      <dsp:txXfrm>
        <a:off x="8369214" y="981919"/>
        <a:ext cx="2416604" cy="613252"/>
      </dsp:txXfrm>
    </dsp:sp>
    <dsp:sp modelId="{82FBE6EC-42CD-42AE-B9A9-BAA5CBEF1262}">
      <dsp:nvSpPr>
        <dsp:cNvPr id="0" name=""/>
        <dsp:cNvSpPr/>
      </dsp:nvSpPr>
      <dsp:spPr>
        <a:xfrm>
          <a:off x="8187319" y="1849318"/>
          <a:ext cx="190890" cy="190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5D4598-C324-41DC-A265-59BF3AA20DC0}">
      <dsp:nvSpPr>
        <dsp:cNvPr id="0" name=""/>
        <dsp:cNvSpPr/>
      </dsp:nvSpPr>
      <dsp:spPr>
        <a:xfrm>
          <a:off x="8369214" y="1595172"/>
          <a:ext cx="2416604" cy="699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u="none" kern="1200" dirty="0"/>
            <a:t>Maintenance cost </a:t>
          </a:r>
          <a:endParaRPr lang="zh-CN" sz="1600" b="0" i="0" u="none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0" i="0" u="none" kern="1200" dirty="0"/>
            <a:t>&lt; $50 monthly</a:t>
          </a:r>
          <a:endParaRPr lang="zh-CN" sz="1200" b="0" i="0" u="none" kern="1200" dirty="0"/>
        </a:p>
      </dsp:txBody>
      <dsp:txXfrm>
        <a:off x="8369214" y="1595172"/>
        <a:ext cx="2416604" cy="699184"/>
      </dsp:txXfrm>
    </dsp:sp>
    <dsp:sp modelId="{E7A9F60A-0553-4E57-822B-7778EFC6A3D3}">
      <dsp:nvSpPr>
        <dsp:cNvPr id="0" name=""/>
        <dsp:cNvSpPr/>
      </dsp:nvSpPr>
      <dsp:spPr>
        <a:xfrm>
          <a:off x="8187319" y="2479633"/>
          <a:ext cx="190890" cy="190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7EF461-9944-4160-936B-ED47694F105C}">
      <dsp:nvSpPr>
        <dsp:cNvPr id="0" name=""/>
        <dsp:cNvSpPr/>
      </dsp:nvSpPr>
      <dsp:spPr>
        <a:xfrm>
          <a:off x="8369214" y="2294356"/>
          <a:ext cx="2416604" cy="561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u="none" kern="1200" dirty="0"/>
            <a:t>Color</a:t>
          </a:r>
          <a:endParaRPr lang="zh-CN" sz="1600" b="0" i="0" u="none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0" i="0" u="none" kern="1200" dirty="0"/>
            <a:t>Subjective</a:t>
          </a:r>
          <a:endParaRPr lang="en-US" altLang="zh-CN" sz="1200" b="0" i="0" u="none" kern="1200" dirty="0"/>
        </a:p>
      </dsp:txBody>
      <dsp:txXfrm>
        <a:off x="8369214" y="2294356"/>
        <a:ext cx="2416604" cy="561444"/>
      </dsp:txXfrm>
    </dsp:sp>
    <dsp:sp modelId="{10BFC05C-5E85-4C6E-90D5-16CBF6C00527}">
      <dsp:nvSpPr>
        <dsp:cNvPr id="0" name=""/>
        <dsp:cNvSpPr/>
      </dsp:nvSpPr>
      <dsp:spPr>
        <a:xfrm>
          <a:off x="8187319" y="3092680"/>
          <a:ext cx="190890" cy="190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DD2CDE-4E44-4A5C-AA7B-94AAE039EDC1}">
      <dsp:nvSpPr>
        <dsp:cNvPr id="0" name=""/>
        <dsp:cNvSpPr/>
      </dsp:nvSpPr>
      <dsp:spPr>
        <a:xfrm>
          <a:off x="8369214" y="2855800"/>
          <a:ext cx="2416604" cy="664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u="none" kern="1200" dirty="0"/>
            <a:t>Shape</a:t>
          </a:r>
          <a:endParaRPr lang="zh-CN" sz="1600" b="0" i="0" u="none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0" i="0" u="none" kern="1200" dirty="0"/>
            <a:t>Subjective</a:t>
          </a:r>
          <a:endParaRPr lang="en-US" altLang="zh-CN" sz="1200" b="0" i="0" u="none" kern="1200" dirty="0"/>
        </a:p>
      </dsp:txBody>
      <dsp:txXfrm>
        <a:off x="8369214" y="2855800"/>
        <a:ext cx="2416604" cy="6646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6A760D-9CA6-6543-BD7D-F6F148784BF4}" type="datetimeFigureOut">
              <a:rPr kumimoji="1" lang="zh-CN" altLang="en-US" smtClean="0"/>
              <a:t>2017/6/27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B77644-25AF-4D49-8A43-9F32BA98E2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38228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96E1A4-FE76-3342-8AE8-6F4A6723120D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EB978-5625-BC42-BCE5-05DBFF427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633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EB978-5625-BC42-BCE5-05DBFF42751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954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EB978-5625-BC42-BCE5-05DBFF42751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109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buSzPct val="25000"/>
            </a:pPr>
            <a:r>
              <a:rPr lang="en-US" b="1" dirty="0"/>
              <a:t>No</a:t>
            </a:r>
            <a:r>
              <a:rPr lang="en-US" b="1" dirty="0">
                <a:cs typeface="Arial"/>
              </a:rPr>
              <a:t> reference</a:t>
            </a:r>
            <a:endParaRPr lang="en-US" dirty="0">
              <a:cs typeface="Arial"/>
            </a:endParaRPr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432834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buSzPct val="25000"/>
            </a:pPr>
            <a:r>
              <a:rPr lang="en-US" b="1" dirty="0"/>
              <a:t>No</a:t>
            </a:r>
            <a:r>
              <a:rPr lang="en-US" b="1" dirty="0">
                <a:cs typeface="Arial"/>
              </a:rPr>
              <a:t> reference</a:t>
            </a:r>
            <a:endParaRPr lang="en-US" dirty="0">
              <a:cs typeface="Arial"/>
            </a:endParaRPr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49681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buSzPct val="25000"/>
            </a:pPr>
            <a:r>
              <a:rPr lang="en-US" b="1" dirty="0"/>
              <a:t>No</a:t>
            </a:r>
            <a:r>
              <a:rPr lang="en-US" b="1" dirty="0">
                <a:cs typeface="Arial"/>
              </a:rPr>
              <a:t> reference</a:t>
            </a:r>
            <a:endParaRPr lang="en-US" dirty="0">
              <a:cs typeface="Arial"/>
            </a:endParaRPr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850076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EB978-5625-BC42-BCE5-05DBFF42751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57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3222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EB978-5625-BC42-BCE5-05DBFF42751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499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u="sng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EB978-5625-BC42-BCE5-05DBFF42751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172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EB978-5625-BC42-BCE5-05DBFF42751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434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Pictures</a:t>
            </a:r>
            <a:r>
              <a:rPr lang="en-US" altLang="zh-CN" baseline="0" dirty="0"/>
              <a:t> of circuit needed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EB978-5625-BC42-BCE5-05DBFF42751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80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Consistently slows down a person’s falling by around 1s, which is critical</a:t>
            </a:r>
          </a:p>
          <a:p>
            <a:endParaRPr lang="en-US" dirty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0.78s/0.91/0.74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0.96/0.80/0.96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1.83/2.81/2.10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2.03/1.73/1.69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8A4386-F8CA-F14C-A894-7D6A3F6FB40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802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1.25 / 1.42 / 1.21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8A4386-F8CA-F14C-A894-7D6A3F6FB40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727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Engineering</a:t>
            </a:r>
            <a:r>
              <a:rPr lang="zh-CN" altLang="en-US"/>
              <a:t> </a:t>
            </a:r>
            <a:r>
              <a:rPr lang="en-US" altLang="zh-CN"/>
              <a:t>process</a:t>
            </a:r>
            <a:r>
              <a:rPr lang="zh-CN" altLang="en-US"/>
              <a:t> </a:t>
            </a:r>
            <a:r>
              <a:rPr lang="en-US" altLang="zh-CN"/>
              <a:t>picture</a:t>
            </a:r>
            <a:r>
              <a:rPr lang="zh-CN" altLang="en-US"/>
              <a:t> </a:t>
            </a:r>
            <a:r>
              <a:rPr lang="en-US" altLang="zh-CN"/>
              <a:t>https://www.teachengineering.org/k12engineering/designprocess</a:t>
            </a:r>
            <a:r>
              <a:rPr lang="zh-CN" altLang="en-US"/>
              <a:t> 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EB978-5625-BC42-BCE5-05DBFF42751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79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Update </a:t>
            </a:r>
            <a:r>
              <a:rPr lang="en-US" altLang="zh-CN" dirty="0" err="1"/>
              <a:t>gantt</a:t>
            </a:r>
            <a:r>
              <a:rPr lang="en-US" altLang="zh-CN" baseline="0" dirty="0"/>
              <a:t> chart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EB978-5625-BC42-BCE5-05DBFF42751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579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6/27/2017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6/27/2017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6/27/2017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6/27/2017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6/27/2017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8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857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  <p:sldLayoutId id="2147483967" r:id="rId2"/>
    <p:sldLayoutId id="2147484024" r:id="rId3"/>
    <p:sldLayoutId id="2147484023" r:id="rId4"/>
    <p:sldLayoutId id="2147484022" r:id="rId5"/>
    <p:sldLayoutId id="2147484021" r:id="rId6"/>
    <p:sldLayoutId id="2147484019" r:id="rId7"/>
    <p:sldLayoutId id="2147484018" r:id="rId8"/>
    <p:sldLayoutId id="2147484017" r:id="rId9"/>
    <p:sldLayoutId id="2147484016" r:id="rId10"/>
    <p:sldLayoutId id="2147484015" r:id="rId11"/>
    <p:sldLayoutId id="2147484014" r:id="rId12"/>
    <p:sldLayoutId id="2147484013" r:id="rId13"/>
    <p:sldLayoutId id="2147484012" r:id="rId14"/>
    <p:sldLayoutId id="2147484011" r:id="rId15"/>
    <p:sldLayoutId id="2147484010" r:id="rId16"/>
    <p:sldLayoutId id="2147484009" r:id="rId17"/>
    <p:sldLayoutId id="2147484008" r:id="rId18"/>
    <p:sldLayoutId id="2147484007" r:id="rId19"/>
    <p:sldLayoutId id="2147484006" r:id="rId20"/>
    <p:sldLayoutId id="2147484005" r:id="rId21"/>
    <p:sldLayoutId id="2147484004" r:id="rId22"/>
    <p:sldLayoutId id="2147484003" r:id="rId23"/>
    <p:sldLayoutId id="2147484002" r:id="rId24"/>
    <p:sldLayoutId id="2147484001" r:id="rId25"/>
    <p:sldLayoutId id="2147483998" r:id="rId26"/>
    <p:sldLayoutId id="2147483997" r:id="rId27"/>
    <p:sldLayoutId id="2147483996" r:id="rId28"/>
    <p:sldLayoutId id="2147483995" r:id="rId29"/>
    <p:sldLayoutId id="2147483994" r:id="rId30"/>
    <p:sldLayoutId id="2147483993" r:id="rId31"/>
    <p:sldLayoutId id="2147483992" r:id="rId32"/>
    <p:sldLayoutId id="2147483991" r:id="rId33"/>
    <p:sldLayoutId id="2147483990" r:id="rId34"/>
    <p:sldLayoutId id="2147483989" r:id="rId35"/>
    <p:sldLayoutId id="2147483987" r:id="rId36"/>
    <p:sldLayoutId id="2147483986" r:id="rId37"/>
    <p:sldLayoutId id="2147483985" r:id="rId38"/>
    <p:sldLayoutId id="2147483984" r:id="rId39"/>
    <p:sldLayoutId id="2147483983" r:id="rId40"/>
    <p:sldLayoutId id="2147483982" r:id="rId41"/>
    <p:sldLayoutId id="2147483981" r:id="rId42"/>
    <p:sldLayoutId id="2147483980" r:id="rId43"/>
    <p:sldLayoutId id="2147483979" r:id="rId44"/>
    <p:sldLayoutId id="2147484000" r:id="rId45"/>
    <p:sldLayoutId id="2147483988" r:id="rId46"/>
    <p:sldLayoutId id="2147483969" r:id="rId47"/>
    <p:sldLayoutId id="2147483999" r:id="rId48"/>
    <p:sldLayoutId id="2147483971" r:id="rId49"/>
    <p:sldLayoutId id="2147484020" r:id="rId50"/>
    <p:sldLayoutId id="2147483972" r:id="rId51"/>
    <p:sldLayoutId id="2147483978" r:id="rId52"/>
    <p:sldLayoutId id="2147483974" r:id="rId53"/>
    <p:sldLayoutId id="2147483975" r:id="rId54"/>
    <p:sldLayoutId id="2147483976" r:id="rId5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5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33.jpeg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9.emf"/><Relationship Id="rId4" Type="http://schemas.openxmlformats.org/officeDocument/2006/relationships/image" Target="../media/image20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3.tiff"/><Relationship Id="rId5" Type="http://schemas.openxmlformats.org/officeDocument/2006/relationships/image" Target="../media/image52.tiff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ensus.gov/newsroom/releases/archives/miscellaneous/cb12-134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Relationship Id="rId6" Type="http://schemas.microsoft.com/office/2007/relationships/hdphoto" Target="../media/hdphoto3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extLst>
              <p:ext uri="{D42A27DB-BD31-4B8C-83A1-F6EECF244321}">
                <p14:modId xmlns:p14="http://schemas.microsoft.com/office/powerpoint/2010/main" val="974159385"/>
              </p:ext>
            </p:extLst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Invest: safe-tee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by Madeleine Dwyer, Wen Fan, </a:t>
            </a:r>
            <a:r>
              <a:rPr lang="en-US" altLang="zh-CN" dirty="0" err="1"/>
              <a:t>Ziye</a:t>
            </a:r>
            <a:r>
              <a:rPr lang="en-US" altLang="zh-CN" dirty="0"/>
              <a:t> Hu, </a:t>
            </a:r>
            <a:r>
              <a:rPr lang="en-US" altLang="zh-CN" dirty="0" err="1"/>
              <a:t>Yanting</a:t>
            </a:r>
            <a:r>
              <a:rPr lang="en-US" altLang="zh-CN" dirty="0"/>
              <a:t> Liu,</a:t>
            </a:r>
          </a:p>
          <a:p>
            <a:r>
              <a:rPr lang="en-US" altLang="zh-CN" dirty="0"/>
              <a:t>Baiting Luo, Adam </a:t>
            </a:r>
            <a:r>
              <a:rPr lang="en-US" altLang="zh-CN" dirty="0" err="1"/>
              <a:t>Platek</a:t>
            </a:r>
            <a:r>
              <a:rPr lang="en-US" altLang="zh-CN" dirty="0"/>
              <a:t>, </a:t>
            </a:r>
            <a:r>
              <a:rPr lang="en-US" altLang="zh-CN" dirty="0" err="1"/>
              <a:t>Kangning</a:t>
            </a:r>
            <a:r>
              <a:rPr lang="en-US" altLang="zh-CN" dirty="0"/>
              <a:t> Wang and </a:t>
            </a:r>
            <a:r>
              <a:rPr lang="en-US" altLang="zh-CN" dirty="0" err="1"/>
              <a:t>Yuheng</a:t>
            </a:r>
            <a:r>
              <a:rPr lang="en-US" altLang="zh-CN" dirty="0"/>
              <a:t> Zhou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726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751" y="0"/>
            <a:ext cx="10058400" cy="1609344"/>
          </a:xfrm>
        </p:spPr>
        <p:txBody>
          <a:bodyPr/>
          <a:lstStyle/>
          <a:p>
            <a:r>
              <a:rPr lang="en-US" altLang="zh-CN" dirty="0"/>
              <a:t>Risk</a:t>
            </a:r>
            <a:r>
              <a:rPr lang="zh-CN" altLang="en-US" dirty="0"/>
              <a:t> </a:t>
            </a:r>
            <a:r>
              <a:rPr lang="en-US" altLang="zh-CN" dirty="0"/>
              <a:t>Assessment</a:t>
            </a:r>
            <a:r>
              <a:rPr lang="zh-CN" altLang="en-US" dirty="0"/>
              <a:t> </a:t>
            </a:r>
            <a:endParaRPr lang="en-US" dirty="0"/>
          </a:p>
        </p:txBody>
      </p:sp>
      <p:graphicFrame>
        <p:nvGraphicFramePr>
          <p:cNvPr id="4" name="Table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2869451"/>
              </p:ext>
            </p:extLst>
          </p:nvPr>
        </p:nvGraphicFramePr>
        <p:xfrm>
          <a:off x="867751" y="1350338"/>
          <a:ext cx="10248888" cy="4608672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3380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44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0164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2561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12097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85408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964399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6720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Risk</a:t>
                      </a:r>
                    </a:p>
                  </a:txBody>
                  <a:tcPr marL="90356" marR="90356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Causes</a:t>
                      </a:r>
                    </a:p>
                  </a:txBody>
                  <a:tcPr marL="90356" marR="90356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Root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Cause</a:t>
                      </a:r>
                      <a:endParaRPr lang="en-US" dirty="0"/>
                    </a:p>
                  </a:txBody>
                  <a:tcPr marL="90356" marR="90356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RPN</a:t>
                      </a:r>
                    </a:p>
                  </a:txBody>
                  <a:tcPr marL="90356" marR="90356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Risk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Mitigation</a:t>
                      </a:r>
                      <a:endParaRPr lang="en-US" dirty="0"/>
                    </a:p>
                  </a:txBody>
                  <a:tcPr marL="90356" marR="90356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RPN</a:t>
                      </a:r>
                      <a:endParaRPr lang="en-US" dirty="0"/>
                    </a:p>
                  </a:txBody>
                  <a:tcPr marL="90356" marR="90356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Who</a:t>
                      </a:r>
                      <a:r>
                        <a:rPr lang="zh-CN" altLang="en-US"/>
                        <a:t> is </a:t>
                      </a:r>
                      <a:r>
                        <a:rPr lang="en-US" altLang="zh-CN" dirty="0"/>
                        <a:t>in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charge</a:t>
                      </a:r>
                      <a:endParaRPr lang="en-US" dirty="0"/>
                    </a:p>
                  </a:txBody>
                  <a:tcPr marL="90356" marR="90356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2098">
                <a:tc rowSpan="4"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  <a:p>
                      <a:pPr>
                        <a:buNone/>
                      </a:pPr>
                      <a:endParaRPr lang="en-US"/>
                    </a:p>
                    <a:p>
                      <a:pPr>
                        <a:buNone/>
                      </a:pPr>
                      <a:endParaRPr lang="en-US"/>
                    </a:p>
                    <a:p>
                      <a:pPr>
                        <a:buNone/>
                      </a:pPr>
                      <a:r>
                        <a:rPr lang="en-US" dirty="0"/>
                        <a:t>Sensor</a:t>
                      </a:r>
                      <a:r>
                        <a:rPr lang="en-US" baseline="0" dirty="0"/>
                        <a:t> not detecting</a:t>
                      </a:r>
                      <a:endParaRPr lang="en-US" dirty="0"/>
                    </a:p>
                  </a:txBody>
                  <a:tcPr marL="90356" marR="90356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8E7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Sensor gets wet</a:t>
                      </a:r>
                    </a:p>
                  </a:txBody>
                  <a:tcPr marL="90356" marR="90356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Rain</a:t>
                      </a:r>
                    </a:p>
                  </a:txBody>
                  <a:tcPr marL="90356" marR="90356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280</a:t>
                      </a:r>
                    </a:p>
                  </a:txBody>
                  <a:tcPr marL="90356" marR="90356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Water</a:t>
                      </a:r>
                      <a:r>
                        <a:rPr lang="en-US" baseline="0" dirty="0"/>
                        <a:t>proof material</a:t>
                      </a:r>
                      <a:endParaRPr lang="en-US" dirty="0"/>
                    </a:p>
                  </a:txBody>
                  <a:tcPr marL="90356" marR="90356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210</a:t>
                      </a:r>
                    </a:p>
                  </a:txBody>
                  <a:tcPr marL="90356" marR="90356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Design Team</a:t>
                      </a:r>
                    </a:p>
                  </a:txBody>
                  <a:tcPr marL="90356" marR="90356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601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Electrical</a:t>
                      </a:r>
                      <a:r>
                        <a:rPr lang="en-US" baseline="0" dirty="0"/>
                        <a:t> part is washed</a:t>
                      </a:r>
                      <a:endParaRPr lang="en-US" dirty="0"/>
                    </a:p>
                  </a:txBody>
                  <a:tcPr marL="90356" marR="90356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350</a:t>
                      </a:r>
                    </a:p>
                  </a:txBody>
                  <a:tcPr marL="90356" marR="90356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Alarm when vest is removed</a:t>
                      </a:r>
                    </a:p>
                  </a:txBody>
                  <a:tcPr marL="90356" marR="90356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70</a:t>
                      </a:r>
                    </a:p>
                  </a:txBody>
                  <a:tcPr marL="90356" marR="90356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Electrical Team</a:t>
                      </a:r>
                    </a:p>
                  </a:txBody>
                  <a:tcPr marL="90356" marR="90356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7209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Circuit Malfunction</a:t>
                      </a:r>
                    </a:p>
                  </a:txBody>
                  <a:tcPr marL="90356" marR="90356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Exercise</a:t>
                      </a:r>
                    </a:p>
                  </a:txBody>
                  <a:tcPr marL="90356" marR="90356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200</a:t>
                      </a:r>
                    </a:p>
                  </a:txBody>
                  <a:tcPr marL="90356" marR="90356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/>
                        <a:t>Soldering circuit connection</a:t>
                      </a:r>
                      <a:endParaRPr lang="en-US" dirty="0"/>
                    </a:p>
                  </a:txBody>
                  <a:tcPr marL="90356" marR="90356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40</a:t>
                      </a:r>
                    </a:p>
                  </a:txBody>
                  <a:tcPr marL="90356" marR="90356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Electrical</a:t>
                      </a:r>
                      <a:r>
                        <a:rPr lang="en-US" baseline="0" dirty="0"/>
                        <a:t> Team</a:t>
                      </a:r>
                      <a:endParaRPr lang="en-US" dirty="0"/>
                    </a:p>
                  </a:txBody>
                  <a:tcPr marL="90356" marR="90356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7209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Out of power</a:t>
                      </a:r>
                    </a:p>
                  </a:txBody>
                  <a:tcPr marL="90356" marR="90356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Forgot to charge</a:t>
                      </a:r>
                    </a:p>
                  </a:txBody>
                  <a:tcPr marL="90356" marR="90356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FE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500</a:t>
                      </a:r>
                    </a:p>
                  </a:txBody>
                  <a:tcPr marL="90356" marR="90356">
                    <a:solidFill>
                      <a:srgbClr val="EFE8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/>
                        <a:t>Display shows battery condition</a:t>
                      </a:r>
                      <a:endParaRPr lang="en-US" dirty="0"/>
                    </a:p>
                  </a:txBody>
                  <a:tcPr marL="90356" marR="90356">
                    <a:solidFill>
                      <a:srgbClr val="EFE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100</a:t>
                      </a:r>
                    </a:p>
                  </a:txBody>
                  <a:tcPr marL="90356" marR="90356">
                    <a:solidFill>
                      <a:srgbClr val="EFE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Electrical Team</a:t>
                      </a:r>
                    </a:p>
                  </a:txBody>
                  <a:tcPr marL="90356" marR="90356">
                    <a:solidFill>
                      <a:srgbClr val="EFE8E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601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Not Comfort-able</a:t>
                      </a:r>
                    </a:p>
                  </a:txBody>
                  <a:tcPr marL="90356" marR="90356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Does not fit</a:t>
                      </a:r>
                    </a:p>
                  </a:txBody>
                  <a:tcPr marL="90356" marR="90356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Different body sizes/types</a:t>
                      </a:r>
                    </a:p>
                  </a:txBody>
                  <a:tcPr marL="90356" marR="90356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160</a:t>
                      </a:r>
                    </a:p>
                  </a:txBody>
                  <a:tcPr marL="90356" marR="90356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Customizable / size variety</a:t>
                      </a:r>
                    </a:p>
                  </a:txBody>
                  <a:tcPr marL="90356" marR="90356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80</a:t>
                      </a:r>
                    </a:p>
                  </a:txBody>
                  <a:tcPr marL="90356" marR="90356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Design</a:t>
                      </a:r>
                      <a:r>
                        <a:rPr lang="en-US" baseline="0" dirty="0"/>
                        <a:t> Team</a:t>
                      </a:r>
                      <a:endParaRPr lang="en-US" dirty="0"/>
                    </a:p>
                  </a:txBody>
                  <a:tcPr marL="90356" marR="90356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009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3325" y="27432"/>
            <a:ext cx="10058400" cy="1609344"/>
          </a:xfrm>
        </p:spPr>
        <p:txBody>
          <a:bodyPr/>
          <a:lstStyle/>
          <a:p>
            <a:r>
              <a:rPr lang="en-US" altLang="zh-CN" dirty="0"/>
              <a:t>Team Skills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5044028"/>
              </p:ext>
            </p:extLst>
          </p:nvPr>
        </p:nvGraphicFramePr>
        <p:xfrm>
          <a:off x="651883" y="1354832"/>
          <a:ext cx="10243279" cy="4864419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443371">
                  <a:extLst>
                    <a:ext uri="{9D8B030D-6E8A-4147-A177-3AD203B41FA5}">
                      <a16:colId xmlns="" xmlns:a16="http://schemas.microsoft.com/office/drawing/2014/main" val="2177623119"/>
                    </a:ext>
                  </a:extLst>
                </a:gridCol>
                <a:gridCol w="863927">
                  <a:extLst>
                    <a:ext uri="{9D8B030D-6E8A-4147-A177-3AD203B41FA5}">
                      <a16:colId xmlns="" xmlns:a16="http://schemas.microsoft.com/office/drawing/2014/main" val="1833462859"/>
                    </a:ext>
                  </a:extLst>
                </a:gridCol>
                <a:gridCol w="1223331">
                  <a:extLst>
                    <a:ext uri="{9D8B030D-6E8A-4147-A177-3AD203B41FA5}">
                      <a16:colId xmlns="" xmlns:a16="http://schemas.microsoft.com/office/drawing/2014/main" val="2676111973"/>
                    </a:ext>
                  </a:extLst>
                </a:gridCol>
                <a:gridCol w="1680146">
                  <a:extLst>
                    <a:ext uri="{9D8B030D-6E8A-4147-A177-3AD203B41FA5}">
                      <a16:colId xmlns="" xmlns:a16="http://schemas.microsoft.com/office/drawing/2014/main" val="4076117270"/>
                    </a:ext>
                  </a:extLst>
                </a:gridCol>
                <a:gridCol w="1607905">
                  <a:extLst>
                    <a:ext uri="{9D8B030D-6E8A-4147-A177-3AD203B41FA5}">
                      <a16:colId xmlns="" xmlns:a16="http://schemas.microsoft.com/office/drawing/2014/main" val="524181685"/>
                    </a:ext>
                  </a:extLst>
                </a:gridCol>
                <a:gridCol w="1033713">
                  <a:extLst>
                    <a:ext uri="{9D8B030D-6E8A-4147-A177-3AD203B41FA5}">
                      <a16:colId xmlns="" xmlns:a16="http://schemas.microsoft.com/office/drawing/2014/main" val="301134116"/>
                    </a:ext>
                  </a:extLst>
                </a:gridCol>
                <a:gridCol w="1102628">
                  <a:extLst>
                    <a:ext uri="{9D8B030D-6E8A-4147-A177-3AD203B41FA5}">
                      <a16:colId xmlns="" xmlns:a16="http://schemas.microsoft.com/office/drawing/2014/main" val="2699493193"/>
                    </a:ext>
                  </a:extLst>
                </a:gridCol>
                <a:gridCol w="1288258">
                  <a:extLst>
                    <a:ext uri="{9D8B030D-6E8A-4147-A177-3AD203B41FA5}">
                      <a16:colId xmlns="" xmlns:a16="http://schemas.microsoft.com/office/drawing/2014/main" val="3024398912"/>
                    </a:ext>
                  </a:extLst>
                </a:gridCol>
              </a:tblGrid>
              <a:tr h="83873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                  Skill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Team</a:t>
                      </a:r>
                      <a:endParaRPr lang="zh-CN" sz="1400" dirty="0">
                        <a:effectLst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Members</a:t>
                      </a:r>
                      <a:endParaRPr lang="zh-CN" sz="14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Electrics &amp;Circuits</a:t>
                      </a:r>
                      <a:endParaRPr lang="zh-CN" sz="14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Programming</a:t>
                      </a:r>
                      <a:endParaRPr lang="zh-CN" sz="14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Handcrafting/Manufacturing Skills/ Sewing</a:t>
                      </a:r>
                      <a:endParaRPr lang="zh-CN" sz="14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Speaking &amp; Organizing Speech</a:t>
                      </a:r>
                      <a:endParaRPr lang="zh-CN" sz="14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CAD &amp; Sketching</a:t>
                      </a:r>
                      <a:endParaRPr lang="zh-CN" sz="14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Team Managing/</a:t>
                      </a:r>
                      <a:endParaRPr lang="zh-CN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Leading</a:t>
                      </a:r>
                      <a:endParaRPr lang="zh-CN" sz="14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Mechanical Calculations</a:t>
                      </a:r>
                      <a:endParaRPr lang="zh-CN" sz="14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extLst>
                  <a:ext uri="{0D108BD9-81ED-4DB2-BD59-A6C34878D82A}">
                    <a16:rowId xmlns="" xmlns:a16="http://schemas.microsoft.com/office/drawing/2014/main" val="3210464781"/>
                  </a:ext>
                </a:extLst>
              </a:tr>
              <a:tr h="4953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Madeleine Dwyer</a:t>
                      </a:r>
                      <a:endParaRPr lang="zh-CN" sz="14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9B2D1F"/>
                          </a:solidFill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CN" sz="2800" dirty="0">
                        <a:solidFill>
                          <a:srgbClr val="9B2D1F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9B2D1F"/>
                          </a:solidFill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CN" sz="2800" dirty="0">
                        <a:solidFill>
                          <a:srgbClr val="9B2D1F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sym typeface="Wingdings" panose="05000000000000000000" pitchFamily="2" charset="2"/>
                        </a:rPr>
                        <a:t></a:t>
                      </a:r>
                      <a:endParaRPr lang="zh-CN" sz="28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zh-CN" sz="28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zh-CN" sz="28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CN" sz="28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CN" sz="28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extLst>
                  <a:ext uri="{0D108BD9-81ED-4DB2-BD59-A6C34878D82A}">
                    <a16:rowId xmlns="" xmlns:a16="http://schemas.microsoft.com/office/drawing/2014/main" val="2162470283"/>
                  </a:ext>
                </a:extLst>
              </a:tr>
              <a:tr h="4953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Wen Fan</a:t>
                      </a:r>
                      <a:endParaRPr lang="zh-CN" sz="14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CN" sz="28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CN" sz="28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zh-CN" sz="28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9B2D1F"/>
                          </a:solidFill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CN" altLang="en-US" sz="2800" dirty="0">
                        <a:solidFill>
                          <a:srgbClr val="9B2D1F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9B2D1F"/>
                          </a:solidFill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CN" altLang="en-US" sz="2800" dirty="0">
                        <a:solidFill>
                          <a:srgbClr val="9B2D1F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zh-CN" sz="28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zh-CN" sz="28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extLst>
                  <a:ext uri="{0D108BD9-81ED-4DB2-BD59-A6C34878D82A}">
                    <a16:rowId xmlns="" xmlns:a16="http://schemas.microsoft.com/office/drawing/2014/main" val="483116860"/>
                  </a:ext>
                </a:extLst>
              </a:tr>
              <a:tr h="4953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Ziye Hu</a:t>
                      </a:r>
                      <a:endParaRPr lang="zh-CN" sz="14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CN" sz="28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zh-CN" sz="28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CN" sz="28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9B2D1F"/>
                          </a:solidFill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CN" sz="2800" dirty="0">
                        <a:solidFill>
                          <a:srgbClr val="9B2D1F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CN" sz="28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zh-CN" sz="28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zh-CN" sz="28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extLst>
                  <a:ext uri="{0D108BD9-81ED-4DB2-BD59-A6C34878D82A}">
                    <a16:rowId xmlns="" xmlns:a16="http://schemas.microsoft.com/office/drawing/2014/main" val="2333637764"/>
                  </a:ext>
                </a:extLst>
              </a:tr>
              <a:tr h="4953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Yanting Liu</a:t>
                      </a:r>
                      <a:endParaRPr lang="zh-CN" sz="14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zh-CN" sz="28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zh-CN" sz="28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CN" sz="28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CN" sz="28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9B2D1F"/>
                          </a:solidFill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CN" sz="2800" dirty="0">
                        <a:solidFill>
                          <a:srgbClr val="9B2D1F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zh-CN" sz="28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zh-CN" sz="28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extLst>
                  <a:ext uri="{0D108BD9-81ED-4DB2-BD59-A6C34878D82A}">
                    <a16:rowId xmlns="" xmlns:a16="http://schemas.microsoft.com/office/drawing/2014/main" val="632886268"/>
                  </a:ext>
                </a:extLst>
              </a:tr>
              <a:tr h="4953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Baiting Luo</a:t>
                      </a:r>
                      <a:endParaRPr lang="zh-CN" sz="14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CN" sz="28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CN" sz="28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zh-CN" sz="28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9B2D1F"/>
                          </a:solidFill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CN" sz="2800" dirty="0">
                        <a:solidFill>
                          <a:srgbClr val="9B2D1F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9B2D1F"/>
                          </a:solidFill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CN" sz="2800" dirty="0">
                        <a:solidFill>
                          <a:srgbClr val="9B2D1F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zh-CN" sz="28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zh-CN" sz="28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extLst>
                  <a:ext uri="{0D108BD9-81ED-4DB2-BD59-A6C34878D82A}">
                    <a16:rowId xmlns="" xmlns:a16="http://schemas.microsoft.com/office/drawing/2014/main" val="4185416600"/>
                  </a:ext>
                </a:extLst>
              </a:tr>
              <a:tr h="4953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Adam Platek</a:t>
                      </a:r>
                      <a:endParaRPr lang="zh-CN" sz="14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9B2D1F"/>
                          </a:solidFill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CN" sz="2800" dirty="0">
                        <a:solidFill>
                          <a:srgbClr val="9B2D1F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9B2D1F"/>
                          </a:solidFill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CN" sz="2800" dirty="0">
                        <a:solidFill>
                          <a:srgbClr val="9B2D1F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zh-CN" sz="28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CN" sz="28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zh-CN" sz="28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CN" sz="28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CN" sz="28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extLst>
                  <a:ext uri="{0D108BD9-81ED-4DB2-BD59-A6C34878D82A}">
                    <a16:rowId xmlns="" xmlns:a16="http://schemas.microsoft.com/office/drawing/2014/main" val="1768147435"/>
                  </a:ext>
                </a:extLst>
              </a:tr>
              <a:tr h="4953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Kangning Wang</a:t>
                      </a:r>
                      <a:endParaRPr lang="zh-CN" sz="14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9B2D1F"/>
                          </a:solidFill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CN" sz="2800" dirty="0">
                        <a:solidFill>
                          <a:srgbClr val="9B2D1F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zh-CN" sz="28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CN" sz="28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CN" sz="28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zh-CN" sz="28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zh-CN" sz="28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CN" sz="28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extLst>
                  <a:ext uri="{0D108BD9-81ED-4DB2-BD59-A6C34878D82A}">
                    <a16:rowId xmlns="" xmlns:a16="http://schemas.microsoft.com/office/drawing/2014/main" val="1165728579"/>
                  </a:ext>
                </a:extLst>
              </a:tr>
              <a:tr h="4953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Yuheng Zhou</a:t>
                      </a:r>
                      <a:endParaRPr lang="zh-CN" sz="14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zh-CN" sz="28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CN" sz="28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zh-CN" sz="28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9B2D1F"/>
                          </a:solidFill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CN" sz="2800" dirty="0">
                        <a:solidFill>
                          <a:srgbClr val="9B2D1F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zh-CN" sz="28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zh-CN" sz="28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CN" sz="28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922" marR="55922" marT="0" marB="0" anchor="ctr"/>
                </a:tc>
                <a:extLst>
                  <a:ext uri="{0D108BD9-81ED-4DB2-BD59-A6C34878D82A}">
                    <a16:rowId xmlns="" xmlns:a16="http://schemas.microsoft.com/office/drawing/2014/main" val="2558381961"/>
                  </a:ext>
                </a:extLst>
              </a:tr>
            </a:tbl>
          </a:graphicData>
        </a:graphic>
      </p:graphicFrame>
      <p:cxnSp>
        <p:nvCxnSpPr>
          <p:cNvPr id="6" name="直接连接符 5"/>
          <p:cNvCxnSpPr/>
          <p:nvPr/>
        </p:nvCxnSpPr>
        <p:spPr>
          <a:xfrm>
            <a:off x="474785" y="1328953"/>
            <a:ext cx="1600200" cy="92187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7"/>
          <p:cNvSpPr txBox="1"/>
          <p:nvPr>
            <p:extLst>
              <p:ext uri="{D42A27DB-BD31-4B8C-83A1-F6EECF244321}">
                <p14:modId xmlns:p14="http://schemas.microsoft.com/office/powerpoint/2010/main" val="892908962"/>
              </p:ext>
            </p:extLst>
          </p:nvPr>
        </p:nvSpPr>
        <p:spPr>
          <a:xfrm>
            <a:off x="4476750" y="269875"/>
            <a:ext cx="6877658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u="sng" dirty="0">
                <a:solidFill>
                  <a:srgbClr val="000000"/>
                </a:solidFill>
                <a:latin typeface="Rockwell"/>
              </a:rPr>
              <a:t>Skill Proficiency</a:t>
            </a:r>
            <a:endParaRPr lang="en-US" sz="2400" dirty="0">
              <a:solidFill>
                <a:srgbClr val="C00000"/>
              </a:solidFill>
              <a:latin typeface="Wingdings"/>
              <a:sym typeface="Wingdings"/>
            </a:endParaRPr>
          </a:p>
          <a:p>
            <a:pPr algn="ctr"/>
            <a:r>
              <a:rPr lang="en-US" sz="2400" dirty="0">
                <a:solidFill>
                  <a:srgbClr val="C00000"/>
                </a:solidFill>
                <a:latin typeface="Wingdings"/>
                <a:sym typeface="Wingdings"/>
              </a:rPr>
              <a:t>û</a:t>
            </a:r>
            <a:r>
              <a:rPr lang="en-US" dirty="0">
                <a:solidFill>
                  <a:srgbClr val="000000"/>
                </a:solidFill>
              </a:rPr>
              <a:t>: Weak       </a:t>
            </a:r>
            <a:r>
              <a:rPr lang="en-US" dirty="0">
                <a:solidFill>
                  <a:srgbClr val="002060"/>
                </a:solidFill>
              </a:rPr>
              <a:t>Blank</a:t>
            </a:r>
            <a:r>
              <a:rPr lang="en-US" dirty="0">
                <a:solidFill>
                  <a:srgbClr val="000000"/>
                </a:solidFill>
              </a:rPr>
              <a:t>: Neutral  </a:t>
            </a:r>
            <a:r>
              <a:rPr lang="en-US" dirty="0">
                <a:latin typeface="Rockwell"/>
              </a:rPr>
              <a:t>      </a:t>
            </a:r>
            <a:r>
              <a:rPr lang="en-US" sz="2400" dirty="0">
                <a:latin typeface="Wingdings"/>
                <a:sym typeface="Wingdings"/>
              </a:rPr>
              <a:t>ü</a:t>
            </a:r>
            <a:r>
              <a:rPr lang="en-US" dirty="0">
                <a:solidFill>
                  <a:srgbClr val="000000"/>
                </a:solidFill>
              </a:rPr>
              <a:t>: Strong</a:t>
            </a:r>
            <a:endParaRPr lang="en-US" dirty="0">
              <a:solidFill>
                <a:srgbClr val="9B2D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91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85" y="108242"/>
            <a:ext cx="8875059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3611499136"/>
              </p:ext>
            </p:extLst>
          </p:nvPr>
        </p:nvSpPr>
        <p:spPr>
          <a:xfrm>
            <a:off x="9729242" y="240261"/>
            <a:ext cx="2329408" cy="141978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+mj-ea"/>
                <a:cs typeface="+mj-ea"/>
              </a:rPr>
              <a:t/>
            </a:r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altLang="zh-CN" sz="4400" b="1" dirty="0">
                <a:solidFill>
                  <a:schemeClr val="tx1"/>
                </a:solidFill>
              </a:rPr>
              <a:t>Initial Final Design</a:t>
            </a:r>
            <a:endParaRPr lang="zh-CN" altLang="en-US" sz="4400" b="1" dirty="0">
              <a:solidFill>
                <a:schemeClr val="tx1"/>
              </a:solidFill>
            </a:endParaRPr>
          </a:p>
        </p:txBody>
      </p:sp>
      <p:pic>
        <p:nvPicPr>
          <p:cNvPr id="8" name="内容占位符 6" descr="图片包含 事情, 棒球&#10;&#10;已生成高可信度的说明">
            <a:extLst>
              <a:ext uri="{FF2B5EF4-FFF2-40B4-BE49-F238E27FC236}">
                <a16:creationId xmlns="" xmlns:a16="http://schemas.microsoft.com/office/drawing/2014/main" id="{EA208634-9658-4D69-8937-F9E0C9CE26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24" b="94952" l="21549" r="85821"/>
                    </a14:imgEffect>
                  </a14:imgLayer>
                </a14:imgProps>
              </a:ext>
            </a:extLst>
          </a:blip>
          <a:srcRect l="17434" r="10074"/>
          <a:stretch/>
        </p:blipFill>
        <p:spPr>
          <a:xfrm>
            <a:off x="3207458" y="5102289"/>
            <a:ext cx="1571624" cy="1161828"/>
          </a:xfrm>
        </p:spPr>
      </p:pic>
      <p:sp>
        <p:nvSpPr>
          <p:cNvPr id="9" name="圆角矩形标注 8"/>
          <p:cNvSpPr/>
          <p:nvPr/>
        </p:nvSpPr>
        <p:spPr>
          <a:xfrm>
            <a:off x="6065838" y="4225925"/>
            <a:ext cx="3311542" cy="2281387"/>
          </a:xfrm>
          <a:prstGeom prst="wedgeRoundRectCallout">
            <a:avLst>
              <a:gd name="adj1" fmla="val -82003"/>
              <a:gd name="adj2" fmla="val 133"/>
              <a:gd name="adj3" fmla="val 16667"/>
            </a:avLst>
          </a:prstGeom>
          <a:noFill/>
          <a:ln w="28575" cap="flat" cmpd="sng" algn="ctr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内容占位符 6" descr="图片包含 事情, 棒球&#10;&#10;已生成高可信度的说明">
            <a:extLst>
              <a:ext uri="{FF2B5EF4-FFF2-40B4-BE49-F238E27FC236}">
                <a16:creationId xmlns="" xmlns:a16="http://schemas.microsoft.com/office/drawing/2014/main" id="{EA208634-9658-4D69-8937-F9E0C9CE26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24" b="94952" l="21549" r="85821"/>
                    </a14:imgEffect>
                  </a14:imgLayer>
                </a14:imgProps>
              </a:ext>
            </a:extLst>
          </a:blip>
          <a:srcRect l="17434" r="10074"/>
          <a:stretch/>
        </p:blipFill>
        <p:spPr>
          <a:xfrm>
            <a:off x="6242050" y="4376738"/>
            <a:ext cx="3195572" cy="20792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05086" y="108242"/>
            <a:ext cx="1902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Front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478096" y="108242"/>
            <a:ext cx="1902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Side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043470" y="108242"/>
            <a:ext cx="135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Back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  <a:endParaRPr lang="en-US" dirty="0"/>
          </a:p>
        </p:txBody>
      </p:sp>
      <p:sp>
        <p:nvSpPr>
          <p:cNvPr id="13" name="文本框 5"/>
          <p:cNvSpPr txBox="1"/>
          <p:nvPr/>
        </p:nvSpPr>
        <p:spPr>
          <a:xfrm>
            <a:off x="6920655" y="5544704"/>
            <a:ext cx="1212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/>
              <a:t>300mm</a:t>
            </a:r>
            <a:endParaRPr kumimoji="1" lang="en-US" altLang="zh-CN" sz="1200" dirty="0"/>
          </a:p>
        </p:txBody>
      </p:sp>
      <p:pic>
        <p:nvPicPr>
          <p:cNvPr id="4" name="Picture 4" descr="kydex1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5450" y="2149842"/>
            <a:ext cx="2743200" cy="1793508"/>
          </a:xfrm>
          <a:prstGeom prst="rect">
            <a:avLst/>
          </a:prstGeom>
        </p:spPr>
      </p:pic>
      <p:pic>
        <p:nvPicPr>
          <p:cNvPr id="6" name="Picture 6" descr="kydex2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6888" y="3856038"/>
            <a:ext cx="2743200" cy="2063215"/>
          </a:xfrm>
          <a:prstGeom prst="rect">
            <a:avLst/>
          </a:prstGeom>
        </p:spPr>
      </p:pic>
      <p:sp>
        <p:nvSpPr>
          <p:cNvPr id="5" name="TextBox 4"/>
          <p:cNvSpPr txBox="1"/>
          <p:nvPr>
            <p:extLst>
              <p:ext uri="{D42A27DB-BD31-4B8C-83A1-F6EECF244321}">
                <p14:modId xmlns:p14="http://schemas.microsoft.com/office/powerpoint/2010/main" val="981517209"/>
              </p:ext>
            </p:extLst>
          </p:nvPr>
        </p:nvSpPr>
        <p:spPr>
          <a:xfrm>
            <a:off x="3455143" y="6560419"/>
            <a:ext cx="394827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References: 5, 19, 20, 21, 22, 28.</a:t>
            </a:r>
          </a:p>
        </p:txBody>
      </p:sp>
    </p:spTree>
    <p:extLst>
      <p:ext uri="{BB962C8B-B14F-4D97-AF65-F5344CB8AC3E}">
        <p14:creationId xmlns:p14="http://schemas.microsoft.com/office/powerpoint/2010/main" val="82492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65774" y="1735250"/>
            <a:ext cx="9281160" cy="3520440"/>
          </a:xfrm>
        </p:spPr>
        <p:txBody>
          <a:bodyPr/>
          <a:lstStyle/>
          <a:p>
            <a:r>
              <a:rPr lang="en-US" altLang="zh-CN" dirty="0"/>
              <a:t>Prototype Design</a:t>
            </a:r>
            <a:br>
              <a:rPr lang="en-US" altLang="zh-CN" dirty="0"/>
            </a:br>
            <a:r>
              <a:rPr lang="en-US" altLang="zh-CN" dirty="0"/>
              <a:t>              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017926" y="2430645"/>
            <a:ext cx="4053797" cy="2596045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Three subsystems: </a:t>
            </a:r>
            <a:endParaRPr lang="en-US" altLang="zh-CN" sz="3200" dirty="0"/>
          </a:p>
          <a:p>
            <a:pPr marL="342900" indent="-342900">
              <a:buFont typeface="Arial" charset="0"/>
              <a:buChar char="•"/>
            </a:pPr>
            <a:r>
              <a:rPr lang="en-US" altLang="zh-CN" sz="2400" dirty="0"/>
              <a:t>Inflation ( </a:t>
            </a:r>
            <a:r>
              <a:rPr lang="en-US" altLang="zh-CN" sz="2400"/>
              <a:t>Arms</a:t>
            </a:r>
            <a:r>
              <a:rPr lang="en-US" altLang="zh-CN" sz="2400" dirty="0"/>
              <a:t>)</a:t>
            </a:r>
            <a:endParaRPr lang="en-US" altLang="zh-CN" sz="3200" dirty="0"/>
          </a:p>
          <a:p>
            <a:pPr marL="342900" indent="-342900">
              <a:buFont typeface="Arial" charset="0"/>
              <a:buChar char="•"/>
            </a:pPr>
            <a:r>
              <a:rPr lang="en-US" altLang="zh-CN" sz="2400" dirty="0"/>
              <a:t>Electrical</a:t>
            </a:r>
            <a:endParaRPr lang="en-US" altLang="zh-CN" sz="3200" dirty="0"/>
          </a:p>
          <a:p>
            <a:pPr marL="342900" indent="-342900">
              <a:buFont typeface="Arial" charset="0"/>
              <a:buChar char="•"/>
            </a:pPr>
            <a:r>
              <a:rPr lang="en-US" altLang="zh-CN" sz="2400" dirty="0"/>
              <a:t>Vest Design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46601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Prototype</a:t>
            </a:r>
            <a:r>
              <a:rPr kumimoji="1" lang="en-US" altLang="zh-CN"/>
              <a:t> Arm </a:t>
            </a:r>
            <a:r>
              <a:rPr kumimoji="1" lang="en-US" altLang="zh-CN" dirty="0"/>
              <a:t>Design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11" t="15099" r="24406" b="6167"/>
          <a:stretch/>
        </p:blipFill>
        <p:spPr>
          <a:xfrm>
            <a:off x="1069848" y="1765004"/>
            <a:ext cx="4441788" cy="4742121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02" t="22506" r="18372" b="5116"/>
          <a:stretch/>
        </p:blipFill>
        <p:spPr>
          <a:xfrm>
            <a:off x="6099048" y="1765004"/>
            <a:ext cx="4441788" cy="474212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43275" y="3238500"/>
            <a:ext cx="121211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400" b="1"/>
              <a:t>300mm </a:t>
            </a:r>
            <a:r>
              <a:rPr lang="en-US" altLang="zh-CN" sz="1400" b="1"/>
              <a:t>(11 inches)</a:t>
            </a:r>
            <a:endParaRPr kumimoji="1" lang="en-US" altLang="zh-CN" sz="1200"/>
          </a:p>
          <a:p>
            <a:endParaRPr kumimoji="1" lang="zh-CN" altLang="en-US" sz="1200" dirty="0"/>
          </a:p>
        </p:txBody>
      </p:sp>
      <p:sp>
        <p:nvSpPr>
          <p:cNvPr id="7" name="文本框 6"/>
          <p:cNvSpPr txBox="1"/>
          <p:nvPr/>
        </p:nvSpPr>
        <p:spPr>
          <a:xfrm>
            <a:off x="2390775" y="5133975"/>
            <a:ext cx="121211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400" b="1"/>
              <a:t>300mm </a:t>
            </a:r>
            <a:r>
              <a:rPr lang="en-US" altLang="zh-CN" sz="1400" b="1"/>
              <a:t>(11 inches)</a:t>
            </a:r>
            <a:endParaRPr kumimoji="1" lang="en-US" altLang="zh-CN" sz="1200"/>
          </a:p>
          <a:p>
            <a:endParaRPr kumimoji="1" lang="zh-CN" altLang="en-US" sz="1200" dirty="0"/>
          </a:p>
        </p:txBody>
      </p:sp>
      <p:sp>
        <p:nvSpPr>
          <p:cNvPr id="8" name="文本框 7"/>
          <p:cNvSpPr txBox="1"/>
          <p:nvPr/>
        </p:nvSpPr>
        <p:spPr>
          <a:xfrm>
            <a:off x="8889913" y="3885052"/>
            <a:ext cx="121211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1400" b="1"/>
              <a:t>300mm </a:t>
            </a:r>
            <a:r>
              <a:rPr lang="en-US" altLang="zh-CN" sz="1400" b="1"/>
              <a:t>(11 inches)</a:t>
            </a:r>
            <a:endParaRPr kumimoji="1" lang="en-US" altLang="zh-CN" sz="1200"/>
          </a:p>
          <a:p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109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8849" y="59667"/>
            <a:ext cx="10058400" cy="1609344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Prototype</a:t>
            </a:r>
            <a:r>
              <a:rPr lang="en-US" altLang="zh-CN">
                <a:solidFill>
                  <a:schemeClr val="tx1"/>
                </a:solidFill>
              </a:rPr>
              <a:t> joint designs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CAD picture needed</a:t>
            </a:r>
            <a:endParaRPr lang="zh-CN" altLang="en-US" dirty="0"/>
          </a:p>
        </p:txBody>
      </p:sp>
      <p:graphicFrame>
        <p:nvGraphicFramePr>
          <p:cNvPr id="6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5506476"/>
              </p:ext>
            </p:extLst>
          </p:nvPr>
        </p:nvGraphicFramePr>
        <p:xfrm>
          <a:off x="688849" y="1344706"/>
          <a:ext cx="10959019" cy="5125679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67735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50131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78034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921102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Picture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Functionality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7849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Ball</a:t>
                      </a:r>
                      <a:r>
                        <a:rPr lang="zh-CN" altLang="en-US"/>
                        <a:t> &amp; </a:t>
                      </a:r>
                      <a:r>
                        <a:rPr lang="en-US" altLang="zh-CN" dirty="0"/>
                        <a:t>Socket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Freely adjusts contact angle with ground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4602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Rotatory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Damper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/>
                    </a:p>
                    <a:p>
                      <a:pPr algn="ctr"/>
                      <a:endParaRPr lang="en-US" altLang="zh-CN"/>
                    </a:p>
                    <a:p>
                      <a:pPr algn="ctr"/>
                      <a:endParaRPr lang="en-US" altLang="zh-CN"/>
                    </a:p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Opens freely</a:t>
                      </a:r>
                    </a:p>
                    <a:p>
                      <a:pPr algn="ctr"/>
                      <a:r>
                        <a:rPr lang="en-US" altLang="zh-CN" dirty="0"/>
                        <a:t>Dampness prevents closing</a:t>
                      </a:r>
                    </a:p>
                    <a:p>
                      <a:pPr algn="ctr"/>
                      <a:r>
                        <a:rPr lang="en-US" altLang="zh-CN" dirty="0"/>
                        <a:t>Opens to approximately 180 degrees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32836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Pinned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/>
                    </a:p>
                    <a:p>
                      <a:pPr algn="ctr"/>
                      <a:endParaRPr lang="en-US" altLang="zh-CN"/>
                    </a:p>
                    <a:p>
                      <a:pPr algn="ctr"/>
                      <a:endParaRPr lang="en-US" altLang="zh-CN"/>
                    </a:p>
                    <a:p>
                      <a:pPr algn="ctr"/>
                      <a:endParaRPr lang="en-US" altLang="zh-CN"/>
                    </a:p>
                    <a:p>
                      <a:pPr algn="ctr"/>
                      <a:endParaRPr lang="en-US" altLang="zh-CN"/>
                    </a:p>
                    <a:p>
                      <a:pPr algn="ctr"/>
                      <a:endParaRPr lang="en-US" altLang="zh-CN" dirty="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Restricts left and right rotation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E160BEA5-0419-4BCA-9EB8-6D2E38B1C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851" y="2277450"/>
            <a:ext cx="1910224" cy="12086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525AB741-A48E-4A9E-9D5A-95B5D3A53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300" y="3544588"/>
            <a:ext cx="2320925" cy="117663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2" t="22946" r="9428" b="17365"/>
          <a:stretch/>
        </p:blipFill>
        <p:spPr>
          <a:xfrm rot="16200000">
            <a:off x="4345425" y="4785866"/>
            <a:ext cx="1567075" cy="163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8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3814" y="115455"/>
            <a:ext cx="10058400" cy="1609344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Prototype Arm design Details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CAD picture needed</a:t>
            </a:r>
            <a:endParaRPr lang="zh-CN" altLang="en-US" dirty="0"/>
          </a:p>
        </p:txBody>
      </p:sp>
      <p:graphicFrame>
        <p:nvGraphicFramePr>
          <p:cNvPr id="7" name="内容占位符 5">
            <a:extLst>
              <a:ext uri="{FF2B5EF4-FFF2-40B4-BE49-F238E27FC236}">
                <a16:creationId xmlns="" xmlns:a16="http://schemas.microsoft.com/office/drawing/2014/main" id="{7CF9D818-6B0D-4BB8-B209-19A0EB6569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9013548"/>
              </p:ext>
            </p:extLst>
          </p:nvPr>
        </p:nvGraphicFramePr>
        <p:xfrm>
          <a:off x="673815" y="1489753"/>
          <a:ext cx="10679985" cy="495357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559995">
                  <a:extLst>
                    <a:ext uri="{9D8B030D-6E8A-4147-A177-3AD203B41FA5}">
                      <a16:colId xmlns="" xmlns:a16="http://schemas.microsoft.com/office/drawing/2014/main" val="1068588011"/>
                    </a:ext>
                  </a:extLst>
                </a:gridCol>
                <a:gridCol w="3559995">
                  <a:extLst>
                    <a:ext uri="{9D8B030D-6E8A-4147-A177-3AD203B41FA5}">
                      <a16:colId xmlns="" xmlns:a16="http://schemas.microsoft.com/office/drawing/2014/main" val="4225013174"/>
                    </a:ext>
                  </a:extLst>
                </a:gridCol>
                <a:gridCol w="3559995">
                  <a:extLst>
                    <a:ext uri="{9D8B030D-6E8A-4147-A177-3AD203B41FA5}">
                      <a16:colId xmlns="" xmlns:a16="http://schemas.microsoft.com/office/drawing/2014/main" val="3823767311"/>
                    </a:ext>
                  </a:extLst>
                </a:gridCol>
              </a:tblGrid>
              <a:tr h="708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/>
                        <a:t>Bended Lower-rods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Welded Support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/>
                        <a:t>Aluminum Connection Rod 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34624655"/>
                  </a:ext>
                </a:extLst>
              </a:tr>
              <a:tr h="4245077"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23202708"/>
                  </a:ext>
                </a:extLst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4" t="18101" r="10625" b="23139"/>
          <a:stretch/>
        </p:blipFill>
        <p:spPr>
          <a:xfrm>
            <a:off x="8121260" y="2530968"/>
            <a:ext cx="2963916" cy="1490150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="" xmlns:a16="http://schemas.microsoft.com/office/drawing/2014/main" id="{2D67FF61-42A4-4431-8463-E660894E8F30}"/>
              </a:ext>
            </a:extLst>
          </p:cNvPr>
          <p:cNvGrpSpPr/>
          <p:nvPr/>
        </p:nvGrpSpPr>
        <p:grpSpPr>
          <a:xfrm>
            <a:off x="769225" y="3094324"/>
            <a:ext cx="3357741" cy="1945808"/>
            <a:chOff x="934792" y="3173899"/>
            <a:chExt cx="3259647" cy="1945808"/>
          </a:xfrm>
        </p:grpSpPr>
        <p:pic>
          <p:nvPicPr>
            <p:cNvPr id="8" name="图片 12">
              <a:extLst>
                <a:ext uri="{FF2B5EF4-FFF2-40B4-BE49-F238E27FC236}">
                  <a16:creationId xmlns="" xmlns:a16="http://schemas.microsoft.com/office/drawing/2014/main" id="{EAB5DB9A-B4BF-4B93-95C8-198A46831E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991" t="25299" r="29663" b="25517"/>
            <a:stretch/>
          </p:blipFill>
          <p:spPr>
            <a:xfrm>
              <a:off x="934792" y="3173899"/>
              <a:ext cx="3259647" cy="1945808"/>
            </a:xfrm>
            <a:prstGeom prst="rect">
              <a:avLst/>
            </a:prstGeom>
          </p:spPr>
        </p:pic>
        <p:cxnSp>
          <p:nvCxnSpPr>
            <p:cNvPr id="10" name="直接连接符 9">
              <a:extLst>
                <a:ext uri="{FF2B5EF4-FFF2-40B4-BE49-F238E27FC236}">
                  <a16:creationId xmlns="" xmlns:a16="http://schemas.microsoft.com/office/drawing/2014/main" id="{7280AD74-6FE8-497B-9EE7-BB0081F3AD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66975" y="5038725"/>
              <a:ext cx="1323976" cy="0"/>
            </a:xfrm>
            <a:prstGeom prst="line">
              <a:avLst/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="" xmlns:a16="http://schemas.microsoft.com/office/drawing/2014/main" id="{6250AD60-59C1-4808-AACC-ED8569FF1F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66976" y="4494728"/>
              <a:ext cx="1170076" cy="543997"/>
            </a:xfrm>
            <a:prstGeom prst="line">
              <a:avLst/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弧形 17">
              <a:extLst>
                <a:ext uri="{FF2B5EF4-FFF2-40B4-BE49-F238E27FC236}">
                  <a16:creationId xmlns="" xmlns:a16="http://schemas.microsoft.com/office/drawing/2014/main" id="{AD485435-F2C9-41DE-8801-6C25C6B432AC}"/>
                </a:ext>
              </a:extLst>
            </p:cNvPr>
            <p:cNvSpPr/>
            <p:nvPr/>
          </p:nvSpPr>
          <p:spPr>
            <a:xfrm rot="1759365">
              <a:off x="2743543" y="4766461"/>
              <a:ext cx="377785" cy="350075"/>
            </a:xfrm>
            <a:prstGeom prst="arc">
              <a:avLst/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="" xmlns:a16="http://schemas.microsoft.com/office/drawing/2014/main" id="{FA4AFED2-16E0-40B0-8629-F8E83D6F1B25}"/>
                </a:ext>
              </a:extLst>
            </p:cNvPr>
            <p:cNvSpPr txBox="1"/>
            <p:nvPr/>
          </p:nvSpPr>
          <p:spPr>
            <a:xfrm>
              <a:off x="3168537" y="4620292"/>
              <a:ext cx="584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accent1"/>
                  </a:solidFill>
                </a:rPr>
                <a:t>25˚</a:t>
              </a:r>
              <a:endParaRPr lang="zh-CN" altLang="en-US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20" name="图片 15">
            <a:extLst>
              <a:ext uri="{FF2B5EF4-FFF2-40B4-BE49-F238E27FC236}">
                <a16:creationId xmlns="" xmlns:a16="http://schemas.microsoft.com/office/drawing/2014/main" id="{692FD377-D4E3-40EB-83D8-6526B13BA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260" y="4289110"/>
            <a:ext cx="2963916" cy="1686782"/>
          </a:xfrm>
          <a:prstGeom prst="rect">
            <a:avLst/>
          </a:prstGeom>
        </p:spPr>
      </p:pic>
      <p:pic>
        <p:nvPicPr>
          <p:cNvPr id="21" name="图片 16">
            <a:extLst>
              <a:ext uri="{FF2B5EF4-FFF2-40B4-BE49-F238E27FC236}">
                <a16:creationId xmlns="" xmlns:a16="http://schemas.microsoft.com/office/drawing/2014/main" id="{BAB85BF6-234F-4578-BFB0-0817740D20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7589" y="2732931"/>
            <a:ext cx="3184978" cy="2910418"/>
          </a:xfrm>
          <a:prstGeom prst="rect">
            <a:avLst/>
          </a:prstGeom>
        </p:spPr>
      </p:pic>
      <p:cxnSp>
        <p:nvCxnSpPr>
          <p:cNvPr id="26" name="直接箭头连接符 25">
            <a:extLst>
              <a:ext uri="{FF2B5EF4-FFF2-40B4-BE49-F238E27FC236}">
                <a16:creationId xmlns="" xmlns:a16="http://schemas.microsoft.com/office/drawing/2014/main" id="{560D2025-C670-4BA5-B51B-A2389BB56D1F}"/>
              </a:ext>
            </a:extLst>
          </p:cNvPr>
          <p:cNvCxnSpPr>
            <a:cxnSpLocks/>
          </p:cNvCxnSpPr>
          <p:nvPr/>
        </p:nvCxnSpPr>
        <p:spPr>
          <a:xfrm flipH="1" flipV="1">
            <a:off x="9478371" y="5520520"/>
            <a:ext cx="457199" cy="2456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文本框 23">
            <a:extLst>
              <a:ext uri="{FF2B5EF4-FFF2-40B4-BE49-F238E27FC236}">
                <a16:creationId xmlns="" xmlns:a16="http://schemas.microsoft.com/office/drawing/2014/main" id="{837D8065-DAE4-435E-B74A-4854E79EFAA4}"/>
              </a:ext>
            </a:extLst>
          </p:cNvPr>
          <p:cNvSpPr txBox="1"/>
          <p:nvPr/>
        </p:nvSpPr>
        <p:spPr>
          <a:xfrm>
            <a:off x="9478371" y="5796966"/>
            <a:ext cx="2108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accent2"/>
                </a:solidFill>
              </a:rPr>
              <a:t>Aluminum Rod</a:t>
            </a:r>
            <a:endParaRPr lang="zh-CN" altLang="en-US" sz="1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26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075" y="155859"/>
            <a:ext cx="10058400" cy="1609344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Prototype</a:t>
            </a:r>
            <a:r>
              <a:rPr lang="en-US" altLang="zh-CN">
                <a:solidFill>
                  <a:schemeClr val="tx1"/>
                </a:solidFill>
              </a:rPr>
              <a:t> arm Assembly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631" y="1491606"/>
            <a:ext cx="3171825" cy="4680593"/>
          </a:xfrm>
          <a:prstGeom prst="rect">
            <a:avLst/>
          </a:prstGeom>
        </p:spPr>
      </p:pic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0934311"/>
              </p:ext>
            </p:extLst>
          </p:nvPr>
        </p:nvGraphicFramePr>
        <p:xfrm>
          <a:off x="874766" y="1491606"/>
          <a:ext cx="6830852" cy="4680593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002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3716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3909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7859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Part </a:t>
                      </a:r>
                    </a:p>
                  </a:txBody>
                  <a:tcPr marL="89023" marR="8902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Manufacturing Steps</a:t>
                      </a:r>
                    </a:p>
                  </a:txBody>
                  <a:tcPr marL="89023" marR="8902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Equipment Used</a:t>
                      </a:r>
                    </a:p>
                  </a:txBody>
                  <a:tcPr marL="89023" marR="89023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6116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Ball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and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Socket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Joint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marL="89023" marR="89023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dirty="0"/>
                        <a:t>Buy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joint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baseline="0" dirty="0">
                          <a:solidFill>
                            <a:srgbClr val="FF0000"/>
                          </a:solidFill>
                        </a:rPr>
                        <a:t>Make</a:t>
                      </a:r>
                      <a:r>
                        <a:rPr lang="zh-CN" altLang="en-US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aseline="0" dirty="0">
                          <a:solidFill>
                            <a:srgbClr val="FF0000"/>
                          </a:solidFill>
                        </a:rPr>
                        <a:t>connection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marL="89023" marR="89023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baseline="0" dirty="0">
                          <a:solidFill>
                            <a:srgbClr val="FF0000"/>
                          </a:solidFill>
                        </a:rPr>
                        <a:t>Drill</a:t>
                      </a:r>
                      <a:r>
                        <a:rPr lang="zh-CN" altLang="en-US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aseline="0" dirty="0">
                          <a:solidFill>
                            <a:srgbClr val="FF0000"/>
                          </a:solidFill>
                        </a:rPr>
                        <a:t>press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baseline="0" dirty="0">
                          <a:solidFill>
                            <a:srgbClr val="FF0000"/>
                          </a:solidFill>
                        </a:rPr>
                        <a:t>Lathe</a:t>
                      </a:r>
                      <a:endParaRPr lang="en-US" baseline="0" dirty="0">
                        <a:solidFill>
                          <a:srgbClr val="FF0000"/>
                        </a:solidFill>
                      </a:endParaRPr>
                    </a:p>
                  </a:txBody>
                  <a:tcPr marL="89023" marR="89023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3342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Steel</a:t>
                      </a:r>
                      <a:r>
                        <a:rPr lang="zh-CN" altLang="en-US" baseline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zh-CN" baseline="0" dirty="0">
                          <a:solidFill>
                            <a:srgbClr val="000000"/>
                          </a:solidFill>
                        </a:rPr>
                        <a:t>rods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89023" marR="89023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Cut steel 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Drill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holes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dirty="0"/>
                        <a:t>Drill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additional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holes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/>
                        <a:t>Bend steel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/>
                        <a:t>Cut and weld gusset</a:t>
                      </a:r>
                      <a:endParaRPr lang="en-US" dirty="0"/>
                    </a:p>
                  </a:txBody>
                  <a:tcPr marL="89023" marR="89023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Drill</a:t>
                      </a:r>
                      <a:r>
                        <a:rPr lang="zh-CN" altLang="en-US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aseline="0" dirty="0">
                          <a:solidFill>
                            <a:srgbClr val="FF0000"/>
                          </a:solidFill>
                        </a:rPr>
                        <a:t>press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baseline="0" dirty="0"/>
                        <a:t>Bending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machine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baseline="0" dirty="0"/>
                        <a:t>Acetylene/Oxygen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torch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baseline="0" dirty="0"/>
                        <a:t>MIG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welding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torch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(low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voltage)</a:t>
                      </a:r>
                      <a:endParaRPr lang="en-US" dirty="0"/>
                    </a:p>
                  </a:txBody>
                  <a:tcPr marL="89023" marR="89023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69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325144"/>
            <a:ext cx="10058400" cy="1609344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Prototype</a:t>
            </a:r>
            <a:r>
              <a:rPr lang="en-US" altLang="zh-CN">
                <a:solidFill>
                  <a:schemeClr val="tx1"/>
                </a:solidFill>
              </a:rPr>
              <a:t> Arm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assembly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3734353"/>
              </p:ext>
            </p:extLst>
          </p:nvPr>
        </p:nvGraphicFramePr>
        <p:xfrm>
          <a:off x="956959" y="1627741"/>
          <a:ext cx="10058524" cy="475488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9490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58875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5206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635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Part </a:t>
                      </a:r>
                    </a:p>
                  </a:txBody>
                  <a:tcPr marL="89023" marR="8902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Manufacturing Steps</a:t>
                      </a:r>
                    </a:p>
                  </a:txBody>
                  <a:tcPr marL="89023" marR="8902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Equipment Used</a:t>
                      </a:r>
                    </a:p>
                  </a:txBody>
                  <a:tcPr marL="89023" marR="89023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43420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Pinned</a:t>
                      </a:r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 Joints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marL="89023" marR="89023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Cut steel</a:t>
                      </a:r>
                      <a:r>
                        <a:rPr lang="en-US" baseline="0" dirty="0"/>
                        <a:t> sheets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/>
                        <a:t>Drill holes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Round edges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/>
                        <a:t>Bend steel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/>
                        <a:t>Attach foam</a:t>
                      </a:r>
                      <a:endParaRPr lang="en-US" dirty="0"/>
                    </a:p>
                  </a:txBody>
                  <a:tcPr marL="89023" marR="89023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/>
                        <a:t>Shear</a:t>
                      </a:r>
                    </a:p>
                    <a:p>
                      <a:pPr marL="285750" lvl="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/>
                        <a:t>Steel cutting band saw</a:t>
                      </a:r>
                    </a:p>
                    <a:p>
                      <a:pPr marL="285750" lvl="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/>
                        <a:t>Drill press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Belt sander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/>
                        <a:t>Metal bender</a:t>
                      </a:r>
                    </a:p>
                  </a:txBody>
                  <a:tcPr marL="89023" marR="89023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70312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Base</a:t>
                      </a:r>
                      <a:r>
                        <a:rPr lang="en-US" baseline="0" dirty="0">
                          <a:solidFill>
                            <a:srgbClr val="000000"/>
                          </a:solidFill>
                        </a:rPr>
                        <a:t> Plates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89023" marR="89023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Cut steel 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Cut and attach foam pieces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Drill</a:t>
                      </a:r>
                      <a:r>
                        <a:rPr lang="en-US" baseline="0" dirty="0"/>
                        <a:t> holes through foam and steel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/>
                        <a:t>Attach rubber and cut holes for screws</a:t>
                      </a:r>
                      <a:endParaRPr lang="en-US" dirty="0"/>
                    </a:p>
                  </a:txBody>
                  <a:tcPr marL="89023" marR="89023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Steel cutting band saw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Scissors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Knife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Drill press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Super glue</a:t>
                      </a:r>
                    </a:p>
                  </a:txBody>
                  <a:tcPr marL="89023" marR="89023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1652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Screws</a:t>
                      </a:r>
                    </a:p>
                  </a:txBody>
                  <a:tcPr marL="89023" marR="89023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Cut to size</a:t>
                      </a:r>
                    </a:p>
                  </a:txBody>
                  <a:tcPr marL="89023" marR="89023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Bench vice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Titanium</a:t>
                      </a:r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 carbide wheel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/>
                        <a:t>Belt sander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/>
                        <a:t>Files</a:t>
                      </a:r>
                      <a:endParaRPr lang="en-US" dirty="0"/>
                    </a:p>
                  </a:txBody>
                  <a:tcPr marL="89023" marR="89023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>
            <p:extLst>
              <p:ext uri="{D42A27DB-BD31-4B8C-83A1-F6EECF244321}">
                <p14:modId xmlns:p14="http://schemas.microsoft.com/office/powerpoint/2010/main" val="393535136"/>
              </p:ext>
            </p:extLst>
          </p:nvPr>
        </p:nvSpPr>
        <p:spPr>
          <a:xfrm>
            <a:off x="4191865" y="6400800"/>
            <a:ext cx="359771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References: 1, 15, 16, 37 42, 44.</a:t>
            </a:r>
          </a:p>
        </p:txBody>
      </p:sp>
    </p:spTree>
    <p:extLst>
      <p:ext uri="{BB962C8B-B14F-4D97-AF65-F5344CB8AC3E}">
        <p14:creationId xmlns:p14="http://schemas.microsoft.com/office/powerpoint/2010/main" val="154886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847" y="323268"/>
            <a:ext cx="10058400" cy="1609344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Prototype</a:t>
            </a:r>
            <a:r>
              <a:rPr lang="en-US" altLang="zh-CN">
                <a:solidFill>
                  <a:schemeClr val="tx1"/>
                </a:solidFill>
              </a:rPr>
              <a:t> Vest </a:t>
            </a:r>
            <a:r>
              <a:rPr lang="en-US" altLang="zh-CN" dirty="0">
                <a:solidFill>
                  <a:schemeClr val="tx1"/>
                </a:solidFill>
              </a:rPr>
              <a:t>design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Picture 5" descr="vest design.jpeg"/>
          <p:cNvPicPr>
            <a:picLocks noChangeAspect="1"/>
          </p:cNvPicPr>
          <p:nvPr/>
        </p:nvPicPr>
        <p:blipFill rotWithShape="1">
          <a:blip r:embed="rId2"/>
          <a:srcRect t="55882" b="3029"/>
          <a:stretch/>
        </p:blipFill>
        <p:spPr>
          <a:xfrm>
            <a:off x="8412864" y="1127940"/>
            <a:ext cx="3150669" cy="26900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15119" y="2336614"/>
            <a:ext cx="4437828" cy="3328371"/>
          </a:xfrm>
          <a:prstGeom prst="rect">
            <a:avLst/>
          </a:prstGeom>
        </p:spPr>
      </p:pic>
      <p:pic>
        <p:nvPicPr>
          <p:cNvPr id="6" name="Picture 5" descr="vest design.jpeg"/>
          <p:cNvPicPr>
            <a:picLocks noChangeAspect="1"/>
          </p:cNvPicPr>
          <p:nvPr/>
        </p:nvPicPr>
        <p:blipFill rotWithShape="1">
          <a:blip r:embed="rId2"/>
          <a:srcRect b="45433"/>
          <a:stretch/>
        </p:blipFill>
        <p:spPr>
          <a:xfrm>
            <a:off x="4830207" y="1781885"/>
            <a:ext cx="3150669" cy="3572468"/>
          </a:xfrm>
          <a:prstGeom prst="rect">
            <a:avLst/>
          </a:prstGeom>
        </p:spPr>
      </p:pic>
      <p:pic>
        <p:nvPicPr>
          <p:cNvPr id="3" name="Picture 6" descr="kydex2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864" y="4233807"/>
            <a:ext cx="2743200" cy="1962150"/>
          </a:xfrm>
          <a:prstGeom prst="rect">
            <a:avLst/>
          </a:prstGeom>
        </p:spPr>
      </p:pic>
      <p:pic>
        <p:nvPicPr>
          <p:cNvPr id="7" name="Picture 7" descr="sensor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4450" y="5514975"/>
            <a:ext cx="2743200" cy="866775"/>
          </a:xfrm>
          <a:prstGeom prst="rect">
            <a:avLst/>
          </a:prstGeom>
        </p:spPr>
      </p:pic>
      <p:sp>
        <p:nvSpPr>
          <p:cNvPr id="9" name="TextBox 8"/>
          <p:cNvSpPr txBox="1"/>
          <p:nvPr>
            <p:extLst>
              <p:ext uri="{D42A27DB-BD31-4B8C-83A1-F6EECF244321}">
                <p14:modId xmlns:p14="http://schemas.microsoft.com/office/powerpoint/2010/main" val="1649708393"/>
              </p:ext>
            </p:extLst>
          </p:nvPr>
        </p:nvSpPr>
        <p:spPr>
          <a:xfrm>
            <a:off x="4638675" y="6443638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References: 46, 47.</a:t>
            </a:r>
          </a:p>
        </p:txBody>
      </p:sp>
    </p:spTree>
    <p:extLst>
      <p:ext uri="{BB962C8B-B14F-4D97-AF65-F5344CB8AC3E}">
        <p14:creationId xmlns:p14="http://schemas.microsoft.com/office/powerpoint/2010/main" val="173040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667750" y="212834"/>
            <a:ext cx="3200400" cy="1737360"/>
          </a:xfrm>
        </p:spPr>
        <p:txBody>
          <a:bodyPr>
            <a:normAutofit/>
          </a:bodyPr>
          <a:lstStyle/>
          <a:p>
            <a:r>
              <a:rPr lang="en-US" altLang="zh-CN" sz="6000" dirty="0"/>
              <a:t>Agenda</a:t>
            </a:r>
            <a:endParaRPr lang="en-US" sz="6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0925" y="1081514"/>
            <a:ext cx="6711696" cy="502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200000"/>
              </a:lnSpc>
              <a:spcBef>
                <a:spcPts val="0"/>
              </a:spcBef>
              <a:buClrTx/>
              <a:buSzTx/>
            </a:pPr>
            <a:r>
              <a:rPr lang="en-US" altLang="zh-CN" sz="1600" dirty="0"/>
              <a:t>Introduction &amp; Problem Statement</a:t>
            </a:r>
            <a:endParaRPr lang="en-US" altLang="zh-CN" dirty="0"/>
          </a:p>
          <a:p>
            <a:pPr>
              <a:lnSpc>
                <a:spcPct val="200000"/>
              </a:lnSpc>
              <a:spcBef>
                <a:spcPts val="0"/>
              </a:spcBef>
              <a:buClrTx/>
              <a:buSzTx/>
            </a:pPr>
            <a:r>
              <a:rPr lang="en-US" altLang="zh-CN" sz="1600" dirty="0"/>
              <a:t>Customer Needs &amp; Requirements</a:t>
            </a:r>
            <a:endParaRPr lang="en-US" altLang="zh-CN" dirty="0"/>
          </a:p>
          <a:p>
            <a:pPr>
              <a:lnSpc>
                <a:spcPct val="200000"/>
              </a:lnSpc>
              <a:spcBef>
                <a:spcPts val="0"/>
              </a:spcBef>
              <a:buClrTx/>
              <a:buSzTx/>
            </a:pPr>
            <a:r>
              <a:rPr lang="en-US" altLang="zh-CN" sz="1600" dirty="0"/>
              <a:t>Performance Specifications</a:t>
            </a:r>
          </a:p>
          <a:p>
            <a:pPr>
              <a:lnSpc>
                <a:spcPct val="200000"/>
              </a:lnSpc>
              <a:spcBef>
                <a:spcPts val="0"/>
              </a:spcBef>
              <a:buClrTx/>
              <a:buSzTx/>
            </a:pPr>
            <a:r>
              <a:rPr lang="en-US" altLang="zh-CN" sz="1600" dirty="0"/>
              <a:t>Risk assessment</a:t>
            </a:r>
          </a:p>
          <a:p>
            <a:pPr>
              <a:lnSpc>
                <a:spcPct val="200000"/>
              </a:lnSpc>
              <a:spcBef>
                <a:spcPts val="0"/>
              </a:spcBef>
              <a:buClrTx/>
              <a:buSzTx/>
            </a:pPr>
            <a:r>
              <a:rPr lang="en-US" altLang="zh-CN" sz="1600" dirty="0"/>
              <a:t>Team Skills</a:t>
            </a:r>
            <a:endParaRPr lang="en-US" altLang="zh-CN" dirty="0"/>
          </a:p>
          <a:p>
            <a:pPr>
              <a:lnSpc>
                <a:spcPct val="200000"/>
              </a:lnSpc>
              <a:spcBef>
                <a:spcPts val="0"/>
              </a:spcBef>
              <a:buClrTx/>
              <a:buSzTx/>
            </a:pPr>
            <a:r>
              <a:rPr lang="en-US" altLang="zh-CN" sz="1600" dirty="0"/>
              <a:t>Design Alternative</a:t>
            </a:r>
            <a:endParaRPr lang="en-US" altLang="zh-CN" dirty="0"/>
          </a:p>
          <a:p>
            <a:pPr>
              <a:lnSpc>
                <a:spcPct val="200000"/>
              </a:lnSpc>
              <a:spcBef>
                <a:spcPts val="0"/>
              </a:spcBef>
              <a:buClrTx/>
              <a:buSzTx/>
            </a:pPr>
            <a:r>
              <a:rPr lang="en-US" altLang="zh-CN" sz="1600" dirty="0"/>
              <a:t>Concept Selection</a:t>
            </a:r>
            <a:endParaRPr lang="en-US" altLang="zh-CN" dirty="0"/>
          </a:p>
          <a:p>
            <a:pPr>
              <a:lnSpc>
                <a:spcPct val="200000"/>
              </a:lnSpc>
              <a:spcBef>
                <a:spcPts val="0"/>
              </a:spcBef>
              <a:buClrTx/>
              <a:buSzTx/>
            </a:pPr>
            <a:r>
              <a:rPr lang="en-US" altLang="zh-CN" sz="1600" dirty="0"/>
              <a:t>Prototype Subsystem Design</a:t>
            </a:r>
            <a:endParaRPr lang="en-US" altLang="zh-CN" dirty="0"/>
          </a:p>
          <a:p>
            <a:pPr>
              <a:lnSpc>
                <a:spcPct val="200000"/>
              </a:lnSpc>
              <a:spcBef>
                <a:spcPts val="0"/>
              </a:spcBef>
              <a:buClrTx/>
              <a:buSzTx/>
            </a:pPr>
            <a:r>
              <a:rPr lang="en-US" altLang="zh-CN" sz="1600" dirty="0"/>
              <a:t>Prototype Design</a:t>
            </a:r>
            <a:endParaRPr lang="en-US" altLang="zh-CN" dirty="0"/>
          </a:p>
          <a:p>
            <a:pPr>
              <a:lnSpc>
                <a:spcPct val="120000"/>
              </a:lnSpc>
              <a:spcBef>
                <a:spcPts val="0"/>
              </a:spcBef>
              <a:buClrTx/>
              <a:buSzTx/>
            </a:pPr>
            <a:endParaRPr lang="en-US" altLang="zh-CN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altLang="zh-CN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altLang="zh-CN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559338" y="1081514"/>
            <a:ext cx="6711696" cy="5020056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0"/>
              </a:spcBef>
              <a:buClrTx/>
              <a:buSzTx/>
            </a:pPr>
            <a:r>
              <a:rPr lang="en-US" altLang="zh-CN" sz="2600" dirty="0"/>
              <a:t>Comparison between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ClrTx/>
              <a:buSzTx/>
              <a:buNone/>
            </a:pPr>
            <a:r>
              <a:rPr lang="en-US" altLang="zh-CN" sz="2600" dirty="0"/>
              <a:t> </a:t>
            </a:r>
            <a:r>
              <a:rPr lang="zh-CN" altLang="en-US" sz="2600" dirty="0"/>
              <a:t>   </a:t>
            </a:r>
            <a:r>
              <a:rPr lang="en-US" altLang="zh-CN" sz="2600" dirty="0"/>
              <a:t>Prototype and Final Design</a:t>
            </a:r>
          </a:p>
          <a:p>
            <a:pPr>
              <a:lnSpc>
                <a:spcPct val="200000"/>
              </a:lnSpc>
              <a:spcBef>
                <a:spcPts val="0"/>
              </a:spcBef>
              <a:buClrTx/>
              <a:buSzTx/>
            </a:pPr>
            <a:r>
              <a:rPr lang="en-US" altLang="zh-CN" sz="2600" dirty="0"/>
              <a:t>Testing </a:t>
            </a:r>
          </a:p>
          <a:p>
            <a:pPr>
              <a:lnSpc>
                <a:spcPct val="200000"/>
              </a:lnSpc>
              <a:spcBef>
                <a:spcPts val="0"/>
              </a:spcBef>
              <a:buClrTx/>
              <a:buSzTx/>
            </a:pPr>
            <a:r>
              <a:rPr lang="en-US" altLang="zh-CN" sz="2600" dirty="0"/>
              <a:t>Complications</a:t>
            </a:r>
          </a:p>
          <a:p>
            <a:pPr>
              <a:lnSpc>
                <a:spcPct val="200000"/>
              </a:lnSpc>
              <a:spcBef>
                <a:spcPts val="0"/>
              </a:spcBef>
              <a:buClrTx/>
              <a:buSzTx/>
            </a:pPr>
            <a:r>
              <a:rPr lang="en-US" altLang="zh-CN" sz="2600" dirty="0"/>
              <a:t>Production Ramp Up</a:t>
            </a:r>
          </a:p>
          <a:p>
            <a:pPr>
              <a:lnSpc>
                <a:spcPct val="200000"/>
              </a:lnSpc>
              <a:spcBef>
                <a:spcPts val="0"/>
              </a:spcBef>
              <a:buClrTx/>
              <a:buSzTx/>
            </a:pPr>
            <a:r>
              <a:rPr lang="en-US" altLang="zh-CN" sz="2600" dirty="0"/>
              <a:t>Review &amp; Reflect</a:t>
            </a:r>
          </a:p>
          <a:p>
            <a:pPr>
              <a:lnSpc>
                <a:spcPct val="200000"/>
              </a:lnSpc>
              <a:spcBef>
                <a:spcPts val="0"/>
              </a:spcBef>
              <a:buClrTx/>
              <a:buSzTx/>
            </a:pPr>
            <a:r>
              <a:rPr lang="en-US" altLang="zh-CN" sz="2600" dirty="0"/>
              <a:t>Validation through 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ClrTx/>
              <a:buSzTx/>
              <a:buNone/>
            </a:pPr>
            <a:r>
              <a:rPr lang="zh-CN" altLang="en-US" sz="2600" dirty="0"/>
              <a:t>   </a:t>
            </a:r>
            <a:r>
              <a:rPr lang="en-US" altLang="zh-CN" sz="2600" dirty="0"/>
              <a:t>Customer Requirements</a:t>
            </a:r>
          </a:p>
          <a:p>
            <a:pPr>
              <a:lnSpc>
                <a:spcPct val="200000"/>
              </a:lnSpc>
              <a:spcBef>
                <a:spcPts val="0"/>
              </a:spcBef>
              <a:buClrTx/>
              <a:buSzTx/>
            </a:pPr>
            <a:r>
              <a:rPr lang="en-US" altLang="zh-CN" sz="2600" dirty="0"/>
              <a:t>What We Learned</a:t>
            </a:r>
          </a:p>
          <a:p>
            <a:pPr>
              <a:lnSpc>
                <a:spcPct val="210000"/>
              </a:lnSpc>
              <a:spcBef>
                <a:spcPts val="0"/>
              </a:spcBef>
              <a:buClrTx/>
              <a:buSzTx/>
            </a:pPr>
            <a:r>
              <a:rPr lang="en-US" altLang="zh-CN" sz="2600" dirty="0"/>
              <a:t>Conclusion</a:t>
            </a:r>
          </a:p>
          <a:p>
            <a:pPr>
              <a:lnSpc>
                <a:spcPct val="210000"/>
              </a:lnSpc>
              <a:spcBef>
                <a:spcPts val="0"/>
              </a:spcBef>
              <a:buClrTx/>
              <a:buSzTx/>
            </a:pPr>
            <a:r>
              <a:rPr lang="en-US" altLang="zh-CN" sz="2600" dirty="0"/>
              <a:t>References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ClrTx/>
              <a:buSzTx/>
              <a:buNone/>
            </a:pPr>
            <a:endParaRPr lang="en-US" altLang="zh-CN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7190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Prototype</a:t>
            </a:r>
            <a:r>
              <a:rPr lang="en-US" altLang="zh-CN">
                <a:solidFill>
                  <a:schemeClr val="tx1"/>
                </a:solidFill>
              </a:rPr>
              <a:t> Vest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assembly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1628711"/>
              </p:ext>
            </p:extLst>
          </p:nvPr>
        </p:nvGraphicFramePr>
        <p:xfrm>
          <a:off x="848474" y="1825625"/>
          <a:ext cx="10514745" cy="4112838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7810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2875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50491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9661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Part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Manufacturing Steps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Equipment Used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5149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Vest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Measure and cut Kydex plates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Bend Kydex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Sew pockets for Kydex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Drill Kydex plates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Laser</a:t>
                      </a:r>
                      <a:r>
                        <a:rPr lang="en-US" baseline="0" dirty="0"/>
                        <a:t> cut vest holes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/>
                        <a:t>Attach arms to Kydex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/>
                        <a:t>Attach velcro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Band saw</a:t>
                      </a:r>
                    </a:p>
                    <a:p>
                      <a:pPr marL="285750" lvl="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Heat gun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Thread and Needles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Hand drill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Laser cutter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Super</a:t>
                      </a:r>
                      <a:r>
                        <a:rPr lang="en-US" baseline="0" dirty="0"/>
                        <a:t> glue</a:t>
                      </a:r>
                    </a:p>
                    <a:p>
                      <a:pPr marL="0" lvl="0" indent="0" algn="l">
                        <a:buFont typeface="Arial" panose="020B0604020202020204" pitchFamily="34" charset="0"/>
                        <a:buNone/>
                      </a:pPr>
                      <a:endParaRPr lang="en-US" baseline="0" dirty="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6472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Trigger Hooks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Remove material to</a:t>
                      </a:r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 decrease hook curvature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/>
                        <a:t>Attach to motor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/>
                        <a:t>Cut and cauterize rope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/>
                        <a:t>Sew onto vest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Belt sander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Super glue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Scissors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Acetylene/Oxygen torch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Needles</a:t>
                      </a:r>
                      <a:r>
                        <a:rPr lang="en-US" baseline="0" dirty="0"/>
                        <a:t> and thread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468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6751" y="460181"/>
            <a:ext cx="10058400" cy="1609344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Prototype Electrical 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Design </a:t>
            </a:r>
            <a:r>
              <a:rPr lang="en-US" altLang="zh-CN" dirty="0">
                <a:solidFill>
                  <a:schemeClr val="tx1"/>
                </a:solidFill>
              </a:rPr>
              <a:t>&amp; Assembly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51" y="2069525"/>
            <a:ext cx="5379104" cy="36793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62660" y="2069524"/>
            <a:ext cx="3952491" cy="367930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</a:rPr>
              <a:t>Stepper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Motor</a:t>
            </a: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</a:rPr>
              <a:t>Buzzer</a:t>
            </a: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</a:rPr>
              <a:t>Switch</a:t>
            </a: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</a:rPr>
              <a:t>2560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Mega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Microcontroller</a:t>
            </a:r>
          </a:p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</a:rPr>
              <a:t>3</a:t>
            </a:r>
            <a:r>
              <a:rPr lang="zh-CN" altLang="en-US" sz="2000" b="1" dirty="0">
                <a:solidFill>
                  <a:schemeClr val="tx1"/>
                </a:solidFill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</a:rPr>
              <a:t>axis</a:t>
            </a:r>
            <a:r>
              <a:rPr lang="zh-CN" altLang="en-US" sz="2000" b="1" dirty="0">
                <a:solidFill>
                  <a:schemeClr val="tx1"/>
                </a:solidFill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</a:rPr>
              <a:t>gyro</a:t>
            </a:r>
            <a:r>
              <a:rPr lang="zh-CN" altLang="en-US" sz="2000" b="1" dirty="0">
                <a:solidFill>
                  <a:schemeClr val="tx1"/>
                </a:solidFill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</a:rPr>
              <a:t>accelerometer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</a:rPr>
              <a:t>Battery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49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9363" y="1055"/>
            <a:ext cx="10058400" cy="1609344"/>
          </a:xfrm>
        </p:spPr>
        <p:txBody>
          <a:bodyPr/>
          <a:lstStyle/>
          <a:p>
            <a:r>
              <a:rPr lang="en-US" altLang="zh-CN" dirty="0"/>
              <a:t>Electrical Design – logic diagram</a:t>
            </a:r>
            <a:endParaRPr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63" y="1552575"/>
            <a:ext cx="10429692" cy="395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4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319" y="195448"/>
            <a:ext cx="5830682" cy="1081967"/>
          </a:xfrm>
        </p:spPr>
        <p:txBody>
          <a:bodyPr/>
          <a:lstStyle/>
          <a:p>
            <a:r>
              <a:rPr lang="en-US" altLang="zh-CN" dirty="0"/>
              <a:t>Sensor</a:t>
            </a:r>
            <a:r>
              <a:rPr lang="zh-CN" altLang="en-US"/>
              <a:t> </a:t>
            </a:r>
            <a:r>
              <a:rPr lang="en-US" altLang="zh-CN"/>
              <a:t>trigger</a:t>
            </a:r>
            <a:r>
              <a:rPr lang="zh-CN" altLang="en-US"/>
              <a:t> </a:t>
            </a:r>
            <a:r>
              <a:rPr lang="en-US" altLang="zh-CN"/>
              <a:t>data</a:t>
            </a:r>
            <a:endParaRPr lang="en-US" dirty="0"/>
          </a:p>
        </p:txBody>
      </p:sp>
      <p:pic>
        <p:nvPicPr>
          <p:cNvPr id="3" name="Picture 4" descr="Picture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463" y="34925"/>
            <a:ext cx="6045200" cy="3318798"/>
          </a:xfrm>
          <a:prstGeom prst="rect">
            <a:avLst/>
          </a:prstGeom>
        </p:spPr>
      </p:pic>
      <p:pic>
        <p:nvPicPr>
          <p:cNvPr id="6" name="Picture 6" descr="Picture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463" y="3361021"/>
            <a:ext cx="6149975" cy="3268379"/>
          </a:xfrm>
          <a:prstGeom prst="rect">
            <a:avLst/>
          </a:prstGeom>
        </p:spPr>
      </p:pic>
      <p:graphicFrame>
        <p:nvGraphicFramePr>
          <p:cNvPr id="15" name="Content Placeholder 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7317561"/>
              </p:ext>
            </p:extLst>
          </p:nvPr>
        </p:nvGraphicFramePr>
        <p:xfrm>
          <a:off x="646981" y="1135811"/>
          <a:ext cx="5367164" cy="4998708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341791">
                  <a:extLst>
                    <a:ext uri="{9D8B030D-6E8A-4147-A177-3AD203B41FA5}">
                      <a16:colId xmlns="" xmlns:a16="http://schemas.microsoft.com/office/drawing/2014/main" val="550793448"/>
                    </a:ext>
                  </a:extLst>
                </a:gridCol>
                <a:gridCol w="1341791">
                  <a:extLst>
                    <a:ext uri="{9D8B030D-6E8A-4147-A177-3AD203B41FA5}">
                      <a16:colId xmlns="" xmlns:a16="http://schemas.microsoft.com/office/drawing/2014/main" val="1079481844"/>
                    </a:ext>
                  </a:extLst>
                </a:gridCol>
                <a:gridCol w="1341791">
                  <a:extLst>
                    <a:ext uri="{9D8B030D-6E8A-4147-A177-3AD203B41FA5}">
                      <a16:colId xmlns="" xmlns:a16="http://schemas.microsoft.com/office/drawing/2014/main" val="2658623527"/>
                    </a:ext>
                  </a:extLst>
                </a:gridCol>
                <a:gridCol w="1341791">
                  <a:extLst>
                    <a:ext uri="{9D8B030D-6E8A-4147-A177-3AD203B41FA5}">
                      <a16:colId xmlns="" xmlns:a16="http://schemas.microsoft.com/office/drawing/2014/main" val="3404334745"/>
                    </a:ext>
                  </a:extLst>
                </a:gridCol>
              </a:tblGrid>
              <a:tr h="622991">
                <a:tc>
                  <a:txBody>
                    <a:bodyPr/>
                    <a:lstStyle/>
                    <a:p>
                      <a:pPr marL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effectLst/>
                        </a:rPr>
                        <a:t>Gyro Y(deg)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effectLst/>
                        </a:rPr>
                        <a:t>Accel X(g)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effectLst/>
                        </a:rPr>
                        <a:t>Accel Z(g)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1782669860"/>
                  </a:ext>
                </a:extLst>
              </a:tr>
              <a:tr h="322236">
                <a:tc>
                  <a:txBody>
                    <a:bodyPr/>
                    <a:lstStyle/>
                    <a:p>
                      <a:pPr marL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Bend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52.5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0.10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0.11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495451349"/>
                  </a:ext>
                </a:extLst>
              </a:tr>
              <a:tr h="322236">
                <a:tc>
                  <a:txBody>
                    <a:bodyPr/>
                    <a:lstStyle/>
                    <a:p>
                      <a:pPr marL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2304335169"/>
                  </a:ext>
                </a:extLst>
              </a:tr>
              <a:tr h="322236">
                <a:tc>
                  <a:txBody>
                    <a:bodyPr/>
                    <a:lstStyle/>
                    <a:p>
                      <a:pPr marL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Walk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10.0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0.10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0.06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4214183395"/>
                  </a:ext>
                </a:extLst>
              </a:tr>
              <a:tr h="322236">
                <a:tc>
                  <a:txBody>
                    <a:bodyPr/>
                    <a:lstStyle/>
                    <a:p>
                      <a:pPr marL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3179844842"/>
                  </a:ext>
                </a:extLst>
              </a:tr>
              <a:tr h="483354">
                <a:tc>
                  <a:txBody>
                    <a:bodyPr/>
                    <a:lstStyle/>
                    <a:p>
                      <a:pPr marL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Go upstairs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17.5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0.28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0.01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4130173688"/>
                  </a:ext>
                </a:extLst>
              </a:tr>
              <a:tr h="322236">
                <a:tc>
                  <a:txBody>
                    <a:bodyPr/>
                    <a:lstStyle/>
                    <a:p>
                      <a:pPr marL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2152242557"/>
                  </a:ext>
                </a:extLst>
              </a:tr>
              <a:tr h="708920">
                <a:tc>
                  <a:txBody>
                    <a:bodyPr/>
                    <a:lstStyle/>
                    <a:p>
                      <a:pPr marL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Go</a:t>
                      </a:r>
                      <a:endParaRPr lang="en-US" dirty="0">
                        <a:effectLst/>
                      </a:endParaRPr>
                    </a:p>
                    <a:p>
                      <a:pPr marL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Downstairs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36.7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0.35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0.23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379426385"/>
                  </a:ext>
                </a:extLst>
              </a:tr>
              <a:tr h="322236">
                <a:tc>
                  <a:txBody>
                    <a:bodyPr/>
                    <a:lstStyle/>
                    <a:p>
                      <a:pPr marL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96765954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Fall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90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0.30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0.43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932407998"/>
                  </a:ext>
                </a:extLst>
              </a:tr>
              <a:tr h="322236">
                <a:tc gridSpan="4">
                  <a:txBody>
                    <a:bodyPr/>
                    <a:lstStyle/>
                    <a:p>
                      <a:pPr marL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>
                          <a:effectLst/>
                        </a:rPr>
                        <a:t>Conclusion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3316272034"/>
                  </a:ext>
                </a:extLst>
              </a:tr>
              <a:tr h="622991">
                <a:tc>
                  <a:txBody>
                    <a:bodyPr/>
                    <a:lstStyle/>
                    <a:p>
                      <a:pPr marL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Trigger data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80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0.30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0.30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3303876420"/>
                  </a:ext>
                </a:extLst>
              </a:tr>
            </a:tbl>
          </a:graphicData>
        </a:graphic>
      </p:graphicFrame>
      <p:sp>
        <p:nvSpPr>
          <p:cNvPr id="7" name="TextBox 12"/>
          <p:cNvSpPr txBox="1"/>
          <p:nvPr>
            <p:extLst>
              <p:ext uri="{D42A27DB-BD31-4B8C-83A1-F6EECF244321}">
                <p14:modId xmlns:p14="http://schemas.microsoft.com/office/powerpoint/2010/main" val="2295804719"/>
              </p:ext>
            </p:extLst>
          </p:nvPr>
        </p:nvSpPr>
        <p:spPr>
          <a:xfrm>
            <a:off x="2000250" y="6153509"/>
            <a:ext cx="4423666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Horizontal      Vertical        Out of plane    </a:t>
            </a:r>
          </a:p>
        </p:txBody>
      </p:sp>
    </p:spTree>
    <p:extLst>
      <p:ext uri="{BB962C8B-B14F-4D97-AF65-F5344CB8AC3E}">
        <p14:creationId xmlns:p14="http://schemas.microsoft.com/office/powerpoint/2010/main" val="82495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1066800" y="1580317"/>
            <a:ext cx="4754880" cy="640080"/>
          </a:xfr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Sketch of Prototype Design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3"/>
          </p:nvPr>
        </p:nvSpPr>
        <p:spPr>
          <a:xfrm>
            <a:off x="6564946" y="1580317"/>
            <a:ext cx="4754880" cy="640080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Photo of Prototype Design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00" y="291013"/>
            <a:ext cx="10058400" cy="1609344"/>
          </a:xfrm>
        </p:spPr>
        <p:txBody>
          <a:bodyPr/>
          <a:lstStyle/>
          <a:p>
            <a:r>
              <a:rPr lang="en-US" altLang="zh-CN" dirty="0"/>
              <a:t>Prototype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endParaRPr lang="en-US" dirty="0"/>
          </a:p>
        </p:txBody>
      </p:sp>
      <p:pic>
        <p:nvPicPr>
          <p:cNvPr id="4" name="Picture 4" descr="IMG_012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802" y="2368296"/>
            <a:ext cx="4764024" cy="37272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6" descr="Prototype design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00" y="2368296"/>
            <a:ext cx="4945480" cy="37272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328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4">
            <a:extLst>
              <a:ext uri="{FF2B5EF4-FFF2-40B4-BE49-F238E27FC236}">
                <a16:creationId xmlns="" xmlns:a16="http://schemas.microsoft.com/office/drawing/2014/main" id="{3036D02D-3754-4224-85F0-8B0CEF954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04832"/>
              </p:ext>
            </p:extLst>
          </p:nvPr>
        </p:nvGraphicFramePr>
        <p:xfrm>
          <a:off x="345947" y="863592"/>
          <a:ext cx="11578961" cy="581461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767389">
                  <a:extLst>
                    <a:ext uri="{9D8B030D-6E8A-4147-A177-3AD203B41FA5}">
                      <a16:colId xmlns="" xmlns:a16="http://schemas.microsoft.com/office/drawing/2014/main" val="667122657"/>
                    </a:ext>
                  </a:extLst>
                </a:gridCol>
                <a:gridCol w="4524055">
                  <a:extLst>
                    <a:ext uri="{9D8B030D-6E8A-4147-A177-3AD203B41FA5}">
                      <a16:colId xmlns="" xmlns:a16="http://schemas.microsoft.com/office/drawing/2014/main" val="1162947746"/>
                    </a:ext>
                  </a:extLst>
                </a:gridCol>
                <a:gridCol w="4287517">
                  <a:extLst>
                    <a:ext uri="{9D8B030D-6E8A-4147-A177-3AD203B41FA5}">
                      <a16:colId xmlns="" xmlns:a16="http://schemas.microsoft.com/office/drawing/2014/main" val="174271551"/>
                    </a:ext>
                  </a:extLst>
                </a:gridCol>
              </a:tblGrid>
              <a:tr h="42944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2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/>
                        <a:t>Final design</a:t>
                      </a:r>
                      <a:endParaRPr lang="en-US" sz="2100" dirty="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/>
                        <a:t>Prototype</a:t>
                      </a:r>
                      <a:endParaRPr lang="en-US" sz="2100" dirty="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80449061"/>
                  </a:ext>
                </a:extLst>
              </a:tr>
              <a:tr h="145371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dirty="0">
                          <a:solidFill>
                            <a:srgbClr val="000000"/>
                          </a:solidFill>
                          <a:latin typeface="Rockwell"/>
                        </a:rPr>
                        <a:t>Number of</a:t>
                      </a:r>
                      <a:r>
                        <a:rPr lang="zh-CN" altLang="en-US" sz="19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zh-CN" sz="1900" dirty="0">
                          <a:solidFill>
                            <a:srgbClr val="000000"/>
                          </a:solidFill>
                          <a:latin typeface="Rockwell"/>
                        </a:rPr>
                        <a:t>arms</a:t>
                      </a:r>
                      <a:endParaRPr lang="en-US" sz="1900" dirty="0">
                        <a:solidFill>
                          <a:srgbClr val="000000"/>
                        </a:solidFill>
                        <a:latin typeface="Rockwel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8E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900" dirty="0" smtClean="0"/>
                        <a:t>6</a:t>
                      </a:r>
                      <a:r>
                        <a:rPr lang="en-US" altLang="zh-CN" sz="1900" baseline="0" dirty="0" smtClean="0"/>
                        <a:t> </a:t>
                      </a:r>
                      <a:r>
                        <a:rPr lang="en-US" altLang="zh-CN" sz="1900" dirty="0" smtClean="0"/>
                        <a:t>arms</a:t>
                      </a:r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900" dirty="0"/>
                        <a:t>2 arms</a:t>
                      </a:r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9816776"/>
                  </a:ext>
                </a:extLst>
              </a:tr>
              <a:tr h="460267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rgbClr val="000000"/>
                          </a:solidFill>
                          <a:latin typeface="Rockwell"/>
                        </a:rPr>
                        <a:t>Max weight of users</a:t>
                      </a:r>
                      <a:endParaRPr lang="en-US" sz="1900" dirty="0">
                        <a:latin typeface="Rockwel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8E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/>
                        <a:t>890 Newtons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/>
                        <a:t>200 Newtons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3965903099"/>
                  </a:ext>
                </a:extLst>
              </a:tr>
              <a:tr h="402733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rgbClr val="000000"/>
                          </a:solidFill>
                          <a:latin typeface="Rockwell"/>
                        </a:rPr>
                        <a:t>Catch height</a:t>
                      </a:r>
                      <a:endParaRPr lang="en-US" sz="1900" dirty="0">
                        <a:latin typeface="Rockwel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8E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/>
                        <a:t>.91 meters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/>
                        <a:t>At least .3 meters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42634519"/>
                  </a:ext>
                </a:extLst>
              </a:tr>
              <a:tr h="387551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rgbClr val="000000"/>
                          </a:solidFill>
                          <a:latin typeface="Rockwell"/>
                        </a:rPr>
                        <a:t>Color/Shape</a:t>
                      </a:r>
                      <a:endParaRPr lang="en-US" sz="1900" dirty="0">
                        <a:latin typeface="Rockwel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8E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/>
                        <a:t>Multiple color selections/Vest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/>
                        <a:t>Orange/Vest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4000056099"/>
                  </a:ext>
                </a:extLst>
              </a:tr>
              <a:tr h="1357628">
                <a:tc>
                  <a:txBody>
                    <a:bodyPr/>
                    <a:lstStyle/>
                    <a:p>
                      <a:pPr algn="ctr"/>
                      <a:r>
                        <a:rPr lang="en-US" sz="1900" u="none" strike="noStrike" dirty="0" err="1">
                          <a:solidFill>
                            <a:srgbClr val="000000"/>
                          </a:solidFill>
                          <a:latin typeface="Rockwell"/>
                        </a:rPr>
                        <a:t>Kydex</a:t>
                      </a:r>
                      <a:r>
                        <a:rPr lang="en-US" sz="1900" u="none" strike="noStrike" dirty="0">
                          <a:solidFill>
                            <a:srgbClr val="000000"/>
                          </a:solidFill>
                          <a:latin typeface="Rockwell"/>
                        </a:rPr>
                        <a:t> plate</a:t>
                      </a:r>
                      <a:endParaRPr lang="en-US" sz="1900" dirty="0">
                        <a:solidFill>
                          <a:srgbClr val="000000"/>
                        </a:solidFill>
                        <a:latin typeface="Rockwel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8E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u="none" strike="noStrike" dirty="0"/>
                        <a:t>Stomach</a:t>
                      </a:r>
                      <a:r>
                        <a:rPr lang="en-US" sz="1900" u="none" strike="noStrike" kern="1200" dirty="0">
                          <a:effectLst/>
                        </a:rPr>
                        <a:t> plate</a:t>
                      </a:r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/>
                        <a:t>No stomach plate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63717119"/>
                  </a:ext>
                </a:extLst>
              </a:tr>
              <a:tr h="853413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rgbClr val="000000"/>
                          </a:solidFill>
                          <a:latin typeface="Rockwell"/>
                        </a:rPr>
                        <a:t>Sensor Placement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8E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/>
                        <a:t>In vest pocket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/>
                        <a:t>On the belt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581941664"/>
                  </a:ext>
                </a:extLst>
              </a:tr>
              <a:tr h="469856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rgbClr val="000000"/>
                          </a:solidFill>
                          <a:latin typeface="Rockwell"/>
                        </a:rPr>
                        <a:t>Mesh</a:t>
                      </a:r>
                      <a:endParaRPr lang="en-US" sz="1900" dirty="0">
                        <a:latin typeface="Rockwel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8E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/>
                        <a:t>Mesh inside the vest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/>
                        <a:t>Without mesh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93749348"/>
                  </a:ext>
                </a:extLst>
              </a:tr>
            </a:tbl>
          </a:graphicData>
        </a:graphic>
      </p:graphicFrame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0FDFAE9D-3C6B-4EDB-9559-1D5019C8FE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33"/>
          <a:stretch/>
        </p:blipFill>
        <p:spPr>
          <a:xfrm>
            <a:off x="9913639" y="1345933"/>
            <a:ext cx="2011269" cy="12652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982" y="4150460"/>
            <a:ext cx="1490496" cy="1146922"/>
          </a:xfrm>
          <a:prstGeom prst="rect">
            <a:avLst/>
          </a:prstGeom>
        </p:spPr>
      </p:pic>
      <p:pic>
        <p:nvPicPr>
          <p:cNvPr id="29" name="Picture 28" descr="A close up of a map&#10;&#10;Description generated with high confidence">
            <a:extLst>
              <a:ext uri="{FF2B5EF4-FFF2-40B4-BE49-F238E27FC236}">
                <a16:creationId xmlns="" xmlns:a16="http://schemas.microsoft.com/office/drawing/2014/main" id="{CBDA9423-CE7B-46FE-AB2E-AD4A5EB08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8007" y="4076567"/>
            <a:ext cx="1594758" cy="1220815"/>
          </a:xfrm>
          <a:prstGeom prst="rect">
            <a:avLst/>
          </a:prstGeom>
        </p:spPr>
      </p:pic>
      <p:cxnSp>
        <p:nvCxnSpPr>
          <p:cNvPr id="36" name="Connector: Curved 35">
            <a:extLst>
              <a:ext uri="{FF2B5EF4-FFF2-40B4-BE49-F238E27FC236}">
                <a16:creationId xmlns="" xmlns:a16="http://schemas.microsoft.com/office/drawing/2014/main" id="{F6C4871A-0A4F-49B8-82BB-1C59F10F817A}"/>
              </a:ext>
            </a:extLst>
          </p:cNvPr>
          <p:cNvCxnSpPr>
            <a:cxnSpLocks/>
          </p:cNvCxnSpPr>
          <p:nvPr/>
        </p:nvCxnSpPr>
        <p:spPr>
          <a:xfrm flipV="1">
            <a:off x="4781374" y="5074070"/>
            <a:ext cx="1450356" cy="572287"/>
          </a:xfrm>
          <a:prstGeom prst="curvedConnector3">
            <a:avLst>
              <a:gd name="adj1" fmla="val 50000"/>
            </a:avLst>
          </a:prstGeom>
          <a:ln w="57150">
            <a:solidFill>
              <a:srgbClr val="9B2D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55">
            <a:extLst>
              <a:ext uri="{FF2B5EF4-FFF2-40B4-BE49-F238E27FC236}">
                <a16:creationId xmlns="" xmlns:a16="http://schemas.microsoft.com/office/drawing/2014/main" id="{C5D4F9C9-EDE2-4E97-BB2D-1A0180E02C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3802" y="5454129"/>
            <a:ext cx="2101106" cy="537118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="" xmlns:a16="http://schemas.microsoft.com/office/drawing/2014/main" id="{18722916-48BA-4B88-B078-2A2B83C3A0FA}"/>
              </a:ext>
            </a:extLst>
          </p:cNvPr>
          <p:cNvSpPr txBox="1">
            <a:spLocks/>
          </p:cNvSpPr>
          <p:nvPr/>
        </p:nvSpPr>
        <p:spPr>
          <a:xfrm>
            <a:off x="345947" y="-328135"/>
            <a:ext cx="11176351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>
                <a:solidFill>
                  <a:schemeClr val="tx1"/>
                </a:solidFill>
              </a:rPr>
              <a:t>Comparison:</a:t>
            </a:r>
            <a:r>
              <a:rPr lang="en-US" altLang="zh-CN" sz="4800" dirty="0"/>
              <a:t> </a:t>
            </a:r>
            <a:r>
              <a:rPr lang="en-US" altLang="zh-CN" sz="4800" dirty="0">
                <a:solidFill>
                  <a:schemeClr val="tx1"/>
                </a:solidFill>
              </a:rPr>
              <a:t>Prototype and initial final design</a:t>
            </a:r>
            <a:endParaRPr lang="zh-CN" alt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7003" y="1334303"/>
            <a:ext cx="1749455" cy="135557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934122" y="1978578"/>
            <a:ext cx="1017917" cy="71130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305909" y="4827405"/>
            <a:ext cx="940280" cy="440710"/>
          </a:xfrm>
          <a:prstGeom prst="ellipse">
            <a:avLst/>
          </a:prstGeom>
          <a:noFill/>
          <a:ln w="38100">
            <a:solidFill>
              <a:srgbClr val="9B2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35145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Testing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120253" y="3415284"/>
            <a:ext cx="3614547" cy="1670304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800" dirty="0"/>
              <a:t>Subsystem testing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800" dirty="0"/>
              <a:t>System testing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1308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Subsystem Testing – design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922526"/>
            <a:ext cx="4544568" cy="383057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Design Group testing</a:t>
            </a:r>
            <a:endParaRPr lang="en-US" b="1"/>
          </a:p>
          <a:p>
            <a:pPr lvl="1">
              <a:lnSpc>
                <a:spcPct val="150000"/>
              </a:lnSpc>
            </a:pPr>
            <a:r>
              <a:rPr lang="en-US" sz="2000" dirty="0"/>
              <a:t>Based on Calculation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Cannot do human body test</a:t>
            </a:r>
          </a:p>
          <a:p>
            <a:pPr lvl="1">
              <a:lnSpc>
                <a:spcPct val="150000"/>
              </a:lnSpc>
            </a:pPr>
            <a:r>
              <a:rPr lang="en-US" sz="2000"/>
              <a:t>Jumped on </a:t>
            </a:r>
            <a:r>
              <a:rPr lang="en-US" sz="2000" dirty="0"/>
              <a:t>the </a:t>
            </a:r>
            <a:r>
              <a:rPr lang="en-US" sz="2000"/>
              <a:t>curved Kydex</a:t>
            </a:r>
            <a:endParaRPr lang="en-US" sz="2000" dirty="0"/>
          </a:p>
          <a:p>
            <a:pPr lvl="2">
              <a:lnSpc>
                <a:spcPct val="150000"/>
              </a:lnSpc>
            </a:pPr>
            <a:r>
              <a:rPr lang="en-US" sz="2000"/>
              <a:t>No</a:t>
            </a:r>
            <a:r>
              <a:rPr lang="zh-CN" altLang="en-US" sz="2000"/>
              <a:t> </a:t>
            </a:r>
            <a:r>
              <a:rPr lang="en-US" altLang="zh-CN" sz="2000"/>
              <a:t>permanent</a:t>
            </a:r>
            <a:r>
              <a:rPr lang="zh-CN" altLang="en-US" sz="2000"/>
              <a:t> </a:t>
            </a:r>
            <a:r>
              <a:rPr lang="en-US" altLang="zh-CN" sz="2000"/>
              <a:t>deformation (without heat)</a:t>
            </a:r>
            <a:endParaRPr lang="en-US" altLang="zh-CN" sz="2000" dirty="0"/>
          </a:p>
          <a:p>
            <a:pPr lvl="2">
              <a:lnSpc>
                <a:spcPct val="150000"/>
              </a:lnSpc>
            </a:pPr>
            <a:r>
              <a:rPr lang="en-US" sz="2000" dirty="0"/>
              <a:t>No</a:t>
            </a:r>
            <a:r>
              <a:rPr lang="en-US" altLang="zh-CN" sz="2000" dirty="0"/>
              <a:t>t</a:t>
            </a:r>
            <a:r>
              <a:rPr lang="zh-CN" altLang="en-US" sz="2000" dirty="0"/>
              <a:t> </a:t>
            </a:r>
            <a:r>
              <a:rPr lang="en-US" altLang="zh-CN" sz="2000" dirty="0"/>
              <a:t>broken</a:t>
            </a:r>
          </a:p>
          <a:p>
            <a:pPr lvl="2">
              <a:lnSpc>
                <a:spcPct val="150000"/>
              </a:lnSpc>
            </a:pPr>
            <a:r>
              <a:rPr lang="en-US" sz="2000"/>
              <a:t>Maintains</a:t>
            </a:r>
            <a:r>
              <a:rPr lang="zh-CN" altLang="en-US" sz="2000"/>
              <a:t> </a:t>
            </a:r>
            <a:r>
              <a:rPr lang="en-US" altLang="zh-CN" sz="2000"/>
              <a:t>shape</a:t>
            </a:r>
            <a:endParaRPr lang="en-US" sz="2000" dirty="0"/>
          </a:p>
          <a:p>
            <a:pPr lvl="1"/>
            <a:endParaRPr lang="en-US" dirty="0"/>
          </a:p>
        </p:txBody>
      </p:sp>
      <p:pic>
        <p:nvPicPr>
          <p:cNvPr id="6" name="IMG_0145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32358" y="2167128"/>
            <a:ext cx="4622800" cy="26043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矩形 3"/>
          <p:cNvSpPr/>
          <p:nvPr/>
        </p:nvSpPr>
        <p:spPr>
          <a:xfrm>
            <a:off x="6332358" y="5056632"/>
            <a:ext cx="4622800" cy="4114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Punching a </a:t>
            </a:r>
            <a:r>
              <a:rPr lang="en-US" altLang="zh-CN" dirty="0" err="1"/>
              <a:t>Kydex</a:t>
            </a:r>
            <a:r>
              <a:rPr lang="en-US" altLang="zh-CN" dirty="0"/>
              <a:t> Plate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83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337336"/>
            <a:ext cx="10058400" cy="1609344"/>
          </a:xfrm>
        </p:spPr>
        <p:txBody>
          <a:bodyPr/>
          <a:lstStyle/>
          <a:p>
            <a:r>
              <a:rPr lang="en-US" dirty="0"/>
              <a:t>Subsystem</a:t>
            </a:r>
            <a:r>
              <a:rPr lang="zh-CN" altLang="en-US" dirty="0"/>
              <a:t> </a:t>
            </a:r>
            <a:r>
              <a:rPr lang="en-US" dirty="0"/>
              <a:t>Testing – arm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798961"/>
            <a:ext cx="6144768" cy="409892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/>
              <a:t> </a:t>
            </a:r>
            <a:r>
              <a:rPr lang="zh-CN" altLang="en-US" sz="2400" dirty="0"/>
              <a:t> </a:t>
            </a:r>
            <a:r>
              <a:rPr lang="en-US" sz="2400"/>
              <a:t> Arm </a:t>
            </a:r>
            <a:r>
              <a:rPr lang="en-US" sz="2400" dirty="0"/>
              <a:t>testing</a:t>
            </a:r>
            <a:endParaRPr lang="en-US"/>
          </a:p>
          <a:p>
            <a:pPr lvl="1">
              <a:lnSpc>
                <a:spcPct val="150000"/>
              </a:lnSpc>
            </a:pPr>
            <a:r>
              <a:rPr lang="en-US" sz="2000" dirty="0"/>
              <a:t>Dummy falls down on carpet: </a:t>
            </a:r>
            <a:r>
              <a:rPr lang="en-US" sz="2000" dirty="0">
                <a:solidFill>
                  <a:srgbClr val="C00000"/>
                </a:solidFill>
              </a:rPr>
              <a:t>0.81s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Dummy falls down on floor: </a:t>
            </a:r>
            <a:r>
              <a:rPr lang="en-US" sz="2000" dirty="0">
                <a:solidFill>
                  <a:srgbClr val="C00000"/>
                </a:solidFill>
              </a:rPr>
              <a:t>0.90s</a:t>
            </a:r>
          </a:p>
          <a:p>
            <a:pPr lvl="1">
              <a:lnSpc>
                <a:spcPct val="150000"/>
              </a:lnSpc>
            </a:pPr>
            <a:r>
              <a:rPr lang="en-US" sz="2000" u="sng" dirty="0"/>
              <a:t>With arms on carpet: </a:t>
            </a:r>
            <a:r>
              <a:rPr lang="en-US" sz="2000" u="sng" dirty="0">
                <a:solidFill>
                  <a:srgbClr val="C00000"/>
                </a:solidFill>
              </a:rPr>
              <a:t>1.88s</a:t>
            </a:r>
            <a:endParaRPr lang="en-US" sz="2000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000" u="sng" dirty="0"/>
              <a:t>With arms on floor: </a:t>
            </a:r>
            <a:r>
              <a:rPr lang="en-US" sz="2000" u="sng" dirty="0">
                <a:solidFill>
                  <a:srgbClr val="C00000"/>
                </a:solidFill>
              </a:rPr>
              <a:t>1.82s</a:t>
            </a:r>
            <a:endParaRPr lang="en-US" sz="2000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endParaRPr lang="en-US" sz="2000" dirty="0"/>
          </a:p>
          <a:p>
            <a:pPr marL="342900" lvl="1" indent="-342900">
              <a:lnSpc>
                <a:spcPct val="150000"/>
              </a:lnSpc>
              <a:buSzPct val="74000"/>
              <a:buFont typeface="Wingdings" charset="2"/>
              <a:buChar char="v"/>
            </a:pPr>
            <a:r>
              <a:rPr lang="en-US" sz="2400" b="1" dirty="0"/>
              <a:t>Take-away</a:t>
            </a:r>
            <a:r>
              <a:rPr lang="en-US" sz="2400" b="1"/>
              <a:t>: Consistently </a:t>
            </a:r>
            <a:r>
              <a:rPr lang="en-US" sz="2400" b="1" dirty="0"/>
              <a:t>slows down </a:t>
            </a:r>
            <a:r>
              <a:rPr lang="en-US" sz="2400" b="1"/>
              <a:t>a victim's fall</a:t>
            </a:r>
            <a:endParaRPr lang="en-US" sz="2400" dirty="0"/>
          </a:p>
        </p:txBody>
      </p:sp>
      <p:pic>
        <p:nvPicPr>
          <p:cNvPr id="4" name="Picture 3" descr="IMG_011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21759" y="1955826"/>
            <a:ext cx="3477553" cy="316382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278624" y="5440680"/>
            <a:ext cx="3163824" cy="42976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Arm Supporting the Dummy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173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148" y="131064"/>
            <a:ext cx="10643616" cy="1609344"/>
          </a:xfrm>
        </p:spPr>
        <p:txBody>
          <a:bodyPr/>
          <a:lstStyle/>
          <a:p>
            <a:r>
              <a:rPr lang="en-US" dirty="0"/>
              <a:t>Subsystem Testing – electrical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4756" y="1645157"/>
            <a:ext cx="10058400" cy="43719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Circuit and sensor testing</a:t>
            </a:r>
            <a:endParaRPr lang="en-US" b="1" dirty="0"/>
          </a:p>
          <a:p>
            <a:pPr lvl="1">
              <a:lnSpc>
                <a:spcPct val="150000"/>
              </a:lnSpc>
            </a:pPr>
            <a:r>
              <a:rPr lang="en-US" sz="2000" dirty="0"/>
              <a:t>Walking</a:t>
            </a:r>
          </a:p>
          <a:p>
            <a:pPr lvl="1">
              <a:lnSpc>
                <a:spcPct val="150000"/>
              </a:lnSpc>
            </a:pPr>
            <a:r>
              <a:rPr lang="en-US" sz="2000"/>
              <a:t>Bending over</a:t>
            </a: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US" sz="2000"/>
              <a:t>Walking upstairs</a:t>
            </a: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US" sz="2000"/>
              <a:t>Walking downstairs</a:t>
            </a: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US" sz="2000"/>
              <a:t>Falling down</a:t>
            </a:r>
            <a:endParaRPr lang="en-US" sz="2000" dirty="0"/>
          </a:p>
          <a:p>
            <a:pPr lvl="2">
              <a:lnSpc>
                <a:spcPct val="150000"/>
              </a:lnSpc>
            </a:pPr>
            <a:r>
              <a:rPr lang="en-US" altLang="zh-CN" sz="1800" dirty="0"/>
              <a:t>Trigger Time</a:t>
            </a:r>
            <a:r>
              <a:rPr lang="en-US" altLang="zh-CN" sz="1800"/>
              <a:t>: 0.56s</a:t>
            </a:r>
            <a:endParaRPr lang="en-US" sz="1800" dirty="0"/>
          </a:p>
        </p:txBody>
      </p:sp>
      <p:sp>
        <p:nvSpPr>
          <p:cNvPr id="4" name="五角星 3"/>
          <p:cNvSpPr/>
          <p:nvPr/>
        </p:nvSpPr>
        <p:spPr>
          <a:xfrm>
            <a:off x="3345736" y="4478813"/>
            <a:ext cx="429768" cy="402336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sensor testing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689"/>
                </p14:media>
              </p:ext>
            </p:extLst>
          </p:nvPr>
        </p:nvPicPr>
        <p:blipFill>
          <a:blip r:embed="rId5">
            <a:lum bright="20000" contrast="20000"/>
          </a:blip>
          <a:stretch>
            <a:fillRect/>
          </a:stretch>
        </p:blipFill>
        <p:spPr>
          <a:xfrm>
            <a:off x="7181849" y="1635633"/>
            <a:ext cx="2809875" cy="38798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7181850" y="5662612"/>
            <a:ext cx="2809875" cy="6381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Testing Sensors by Walking Downstairs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391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8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 rot="5400000">
            <a:off x="-24204" y="24204"/>
            <a:ext cx="6858000" cy="6809591"/>
          </a:xfrm>
          <a:prstGeom prst="rtTriangle">
            <a:avLst/>
          </a:prstGeom>
          <a:solidFill>
            <a:srgbClr val="A62817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306" y="1167168"/>
            <a:ext cx="4007430" cy="1609344"/>
          </a:xfrm>
        </p:spPr>
        <p:txBody>
          <a:bodyPr/>
          <a:lstStyle/>
          <a:p>
            <a:r>
              <a:rPr lang="en-US" altLang="zh-CN" dirty="0">
                <a:blipFill>
                  <a:blip r:embed="rId3">
                    <a:extLst/>
                  </a:blip>
                  <a:tile tx="0" ty="0" sx="100000" sy="100000" flip="none" algn="tl"/>
                </a:blipFill>
              </a:rPr>
              <a:t>Introduction</a:t>
            </a:r>
            <a:endParaRPr lang="en-US" dirty="0"/>
          </a:p>
        </p:txBody>
      </p:sp>
      <p:sp>
        <p:nvSpPr>
          <p:cNvPr id="4" name="Shape 145"/>
          <p:cNvSpPr/>
          <p:nvPr/>
        </p:nvSpPr>
        <p:spPr>
          <a:xfrm>
            <a:off x="5352621" y="2546489"/>
            <a:ext cx="432550" cy="4600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7173" y="76105"/>
                </a:moveTo>
                <a:cubicBezTo>
                  <a:pt x="49888" y="78729"/>
                  <a:pt x="51245" y="83514"/>
                  <a:pt x="55318" y="83978"/>
                </a:cubicBezTo>
                <a:cubicBezTo>
                  <a:pt x="59560" y="82588"/>
                  <a:pt x="62784" y="80118"/>
                  <a:pt x="65498" y="76568"/>
                </a:cubicBezTo>
                <a:cubicBezTo>
                  <a:pt x="67026" y="75745"/>
                  <a:pt x="70250" y="76465"/>
                  <a:pt x="70589" y="77340"/>
                </a:cubicBezTo>
                <a:cubicBezTo>
                  <a:pt x="62897" y="88145"/>
                  <a:pt x="66234" y="103119"/>
                  <a:pt x="64311" y="105589"/>
                </a:cubicBezTo>
                <a:cubicBezTo>
                  <a:pt x="57071" y="110632"/>
                  <a:pt x="50510" y="107956"/>
                  <a:pt x="43610" y="109139"/>
                </a:cubicBezTo>
                <a:cubicBezTo>
                  <a:pt x="37953" y="110220"/>
                  <a:pt x="33655" y="115931"/>
                  <a:pt x="28168" y="117475"/>
                </a:cubicBezTo>
                <a:cubicBezTo>
                  <a:pt x="22003" y="118813"/>
                  <a:pt x="15329" y="120305"/>
                  <a:pt x="8825" y="119945"/>
                </a:cubicBezTo>
                <a:cubicBezTo>
                  <a:pt x="3847" y="119739"/>
                  <a:pt x="2943" y="113667"/>
                  <a:pt x="5601" y="109139"/>
                </a:cubicBezTo>
                <a:cubicBezTo>
                  <a:pt x="6902" y="105537"/>
                  <a:pt x="4979" y="104560"/>
                  <a:pt x="4413" y="101112"/>
                </a:cubicBezTo>
                <a:cubicBezTo>
                  <a:pt x="4558" y="100478"/>
                  <a:pt x="5234" y="100412"/>
                  <a:pt x="6491" y="100567"/>
                </a:cubicBezTo>
                <a:lnTo>
                  <a:pt x="6491" y="97981"/>
                </a:lnTo>
                <a:lnTo>
                  <a:pt x="10920" y="97981"/>
                </a:lnTo>
                <a:lnTo>
                  <a:pt x="10920" y="101042"/>
                </a:lnTo>
                <a:lnTo>
                  <a:pt x="12599" y="101177"/>
                </a:lnTo>
                <a:lnTo>
                  <a:pt x="12599" y="97981"/>
                </a:lnTo>
                <a:lnTo>
                  <a:pt x="17028" y="97981"/>
                </a:lnTo>
                <a:lnTo>
                  <a:pt x="17028" y="101159"/>
                </a:lnTo>
                <a:cubicBezTo>
                  <a:pt x="17572" y="101179"/>
                  <a:pt x="18132" y="101141"/>
                  <a:pt x="18707" y="101058"/>
                </a:cubicBezTo>
                <a:lnTo>
                  <a:pt x="18707" y="97672"/>
                </a:lnTo>
                <a:lnTo>
                  <a:pt x="23136" y="97672"/>
                </a:lnTo>
                <a:lnTo>
                  <a:pt x="23136" y="100453"/>
                </a:lnTo>
                <a:cubicBezTo>
                  <a:pt x="23691" y="100405"/>
                  <a:pt x="24248" y="100298"/>
                  <a:pt x="24815" y="100161"/>
                </a:cubicBezTo>
                <a:lnTo>
                  <a:pt x="24815" y="97055"/>
                </a:lnTo>
                <a:lnTo>
                  <a:pt x="29244" y="97055"/>
                </a:lnTo>
                <a:lnTo>
                  <a:pt x="29244" y="99041"/>
                </a:lnTo>
                <a:lnTo>
                  <a:pt x="30922" y="98549"/>
                </a:lnTo>
                <a:lnTo>
                  <a:pt x="30922" y="96283"/>
                </a:lnTo>
                <a:lnTo>
                  <a:pt x="35352" y="96283"/>
                </a:lnTo>
                <a:lnTo>
                  <a:pt x="35352" y="96994"/>
                </a:lnTo>
                <a:cubicBezTo>
                  <a:pt x="36804" y="96435"/>
                  <a:pt x="38312" y="95802"/>
                  <a:pt x="39877" y="95092"/>
                </a:cubicBezTo>
                <a:cubicBezTo>
                  <a:pt x="42252" y="93497"/>
                  <a:pt x="38519" y="82794"/>
                  <a:pt x="38858" y="79192"/>
                </a:cubicBezTo>
                <a:cubicBezTo>
                  <a:pt x="39254" y="77700"/>
                  <a:pt x="44401" y="77134"/>
                  <a:pt x="47173" y="76105"/>
                </a:cubicBezTo>
                <a:close/>
                <a:moveTo>
                  <a:pt x="16169" y="49260"/>
                </a:moveTo>
                <a:cubicBezTo>
                  <a:pt x="14622" y="49062"/>
                  <a:pt x="12996" y="49284"/>
                  <a:pt x="11370" y="50171"/>
                </a:cubicBezTo>
                <a:cubicBezTo>
                  <a:pt x="6958" y="51046"/>
                  <a:pt x="11540" y="57169"/>
                  <a:pt x="12897" y="60668"/>
                </a:cubicBezTo>
                <a:cubicBezTo>
                  <a:pt x="13746" y="64013"/>
                  <a:pt x="12558" y="68592"/>
                  <a:pt x="15442" y="67923"/>
                </a:cubicBezTo>
                <a:cubicBezTo>
                  <a:pt x="21947" y="66637"/>
                  <a:pt x="27942" y="62418"/>
                  <a:pt x="25793" y="55728"/>
                </a:cubicBezTo>
                <a:cubicBezTo>
                  <a:pt x="24732" y="54223"/>
                  <a:pt x="20809" y="49853"/>
                  <a:pt x="16169" y="49260"/>
                </a:cubicBezTo>
                <a:close/>
                <a:moveTo>
                  <a:pt x="62614" y="2"/>
                </a:moveTo>
                <a:cubicBezTo>
                  <a:pt x="84729" y="105"/>
                  <a:pt x="107523" y="4839"/>
                  <a:pt x="118779" y="38748"/>
                </a:cubicBezTo>
                <a:cubicBezTo>
                  <a:pt x="125396" y="58353"/>
                  <a:pt x="103847" y="88300"/>
                  <a:pt x="84672" y="85521"/>
                </a:cubicBezTo>
                <a:cubicBezTo>
                  <a:pt x="77320" y="84595"/>
                  <a:pt x="79978" y="75179"/>
                  <a:pt x="63802" y="72400"/>
                </a:cubicBezTo>
                <a:cubicBezTo>
                  <a:pt x="48361" y="69724"/>
                  <a:pt x="30035" y="81559"/>
                  <a:pt x="22739" y="80581"/>
                </a:cubicBezTo>
                <a:cubicBezTo>
                  <a:pt x="19119" y="79913"/>
                  <a:pt x="16178" y="71062"/>
                  <a:pt x="14933" y="72091"/>
                </a:cubicBezTo>
                <a:cubicBezTo>
                  <a:pt x="13236" y="73532"/>
                  <a:pt x="16630" y="80067"/>
                  <a:pt x="19175" y="82279"/>
                </a:cubicBezTo>
                <a:cubicBezTo>
                  <a:pt x="21551" y="83617"/>
                  <a:pt x="30035" y="82177"/>
                  <a:pt x="35804" y="79810"/>
                </a:cubicBezTo>
                <a:cubicBezTo>
                  <a:pt x="37444" y="79398"/>
                  <a:pt x="35691" y="84080"/>
                  <a:pt x="35974" y="87065"/>
                </a:cubicBezTo>
                <a:lnTo>
                  <a:pt x="35352" y="87195"/>
                </a:lnTo>
                <a:lnTo>
                  <a:pt x="35352" y="90130"/>
                </a:lnTo>
                <a:lnTo>
                  <a:pt x="30922" y="90130"/>
                </a:lnTo>
                <a:lnTo>
                  <a:pt x="30922" y="88074"/>
                </a:lnTo>
                <a:lnTo>
                  <a:pt x="29244" y="88294"/>
                </a:lnTo>
                <a:lnTo>
                  <a:pt x="29244" y="90593"/>
                </a:lnTo>
                <a:lnTo>
                  <a:pt x="24815" y="90593"/>
                </a:lnTo>
                <a:lnTo>
                  <a:pt x="24815" y="88781"/>
                </a:lnTo>
                <a:lnTo>
                  <a:pt x="23136" y="88905"/>
                </a:lnTo>
                <a:lnTo>
                  <a:pt x="23136" y="90902"/>
                </a:lnTo>
                <a:lnTo>
                  <a:pt x="18707" y="90902"/>
                </a:lnTo>
                <a:lnTo>
                  <a:pt x="18707" y="89106"/>
                </a:lnTo>
                <a:lnTo>
                  <a:pt x="17028" y="89143"/>
                </a:lnTo>
                <a:lnTo>
                  <a:pt x="17028" y="90902"/>
                </a:lnTo>
                <a:lnTo>
                  <a:pt x="12599" y="90902"/>
                </a:lnTo>
                <a:lnTo>
                  <a:pt x="12599" y="89055"/>
                </a:lnTo>
                <a:cubicBezTo>
                  <a:pt x="12023" y="89063"/>
                  <a:pt x="11462" y="89031"/>
                  <a:pt x="10920" y="88986"/>
                </a:cubicBezTo>
                <a:lnTo>
                  <a:pt x="10920" y="90593"/>
                </a:lnTo>
                <a:lnTo>
                  <a:pt x="6491" y="90593"/>
                </a:lnTo>
                <a:lnTo>
                  <a:pt x="6491" y="88444"/>
                </a:lnTo>
                <a:cubicBezTo>
                  <a:pt x="4388" y="88060"/>
                  <a:pt x="2953" y="87495"/>
                  <a:pt x="2547" y="86756"/>
                </a:cubicBezTo>
                <a:cubicBezTo>
                  <a:pt x="1529" y="84389"/>
                  <a:pt x="4243" y="82948"/>
                  <a:pt x="5092" y="81045"/>
                </a:cubicBezTo>
                <a:cubicBezTo>
                  <a:pt x="4583" y="80015"/>
                  <a:pt x="3056" y="79913"/>
                  <a:pt x="3565" y="77957"/>
                </a:cubicBezTo>
                <a:cubicBezTo>
                  <a:pt x="3961" y="76619"/>
                  <a:pt x="9956" y="75745"/>
                  <a:pt x="10861" y="74407"/>
                </a:cubicBezTo>
                <a:cubicBezTo>
                  <a:pt x="11200" y="71628"/>
                  <a:pt x="-167" y="64219"/>
                  <a:pt x="1" y="62366"/>
                </a:cubicBezTo>
                <a:cubicBezTo>
                  <a:pt x="510" y="60411"/>
                  <a:pt x="5092" y="58147"/>
                  <a:pt x="7807" y="55111"/>
                </a:cubicBezTo>
                <a:cubicBezTo>
                  <a:pt x="9108" y="53670"/>
                  <a:pt x="3282" y="47290"/>
                  <a:pt x="3734" y="45695"/>
                </a:cubicBezTo>
                <a:cubicBezTo>
                  <a:pt x="4583" y="40755"/>
                  <a:pt x="9843" y="35198"/>
                  <a:pt x="10861" y="26244"/>
                </a:cubicBezTo>
                <a:cubicBezTo>
                  <a:pt x="14028" y="12403"/>
                  <a:pt x="39424" y="-203"/>
                  <a:pt x="62614" y="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Shape 915"/>
          <p:cNvSpPr/>
          <p:nvPr/>
        </p:nvSpPr>
        <p:spPr>
          <a:xfrm rot="10800000">
            <a:off x="6096000" y="1167168"/>
            <a:ext cx="489050" cy="4389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5287" y="110757"/>
                </a:moveTo>
                <a:cubicBezTo>
                  <a:pt x="10813" y="110757"/>
                  <a:pt x="7186" y="107412"/>
                  <a:pt x="7186" y="103286"/>
                </a:cubicBezTo>
                <a:cubicBezTo>
                  <a:pt x="7186" y="99159"/>
                  <a:pt x="10813" y="95814"/>
                  <a:pt x="15287" y="95814"/>
                </a:cubicBezTo>
                <a:cubicBezTo>
                  <a:pt x="19762" y="95814"/>
                  <a:pt x="23389" y="99159"/>
                  <a:pt x="23389" y="103286"/>
                </a:cubicBezTo>
                <a:cubicBezTo>
                  <a:pt x="23389" y="107412"/>
                  <a:pt x="19762" y="110757"/>
                  <a:pt x="15287" y="110757"/>
                </a:cubicBezTo>
                <a:close/>
                <a:moveTo>
                  <a:pt x="15288" y="114925"/>
                </a:moveTo>
                <a:cubicBezTo>
                  <a:pt x="21879" y="114925"/>
                  <a:pt x="27223" y="109997"/>
                  <a:pt x="27223" y="103918"/>
                </a:cubicBezTo>
                <a:cubicBezTo>
                  <a:pt x="27223" y="97839"/>
                  <a:pt x="21879" y="92911"/>
                  <a:pt x="15288" y="92911"/>
                </a:cubicBezTo>
                <a:cubicBezTo>
                  <a:pt x="8696" y="92911"/>
                  <a:pt x="3352" y="97839"/>
                  <a:pt x="3352" y="103918"/>
                </a:cubicBezTo>
                <a:cubicBezTo>
                  <a:pt x="3352" y="109997"/>
                  <a:pt x="8696" y="114925"/>
                  <a:pt x="15288" y="114925"/>
                </a:cubicBezTo>
                <a:close/>
                <a:moveTo>
                  <a:pt x="96531" y="119984"/>
                </a:moveTo>
                <a:cubicBezTo>
                  <a:pt x="94998" y="120089"/>
                  <a:pt x="93422" y="119655"/>
                  <a:pt x="92166" y="118657"/>
                </a:cubicBezTo>
                <a:cubicBezTo>
                  <a:pt x="89654" y="116660"/>
                  <a:pt x="89373" y="113164"/>
                  <a:pt x="91538" y="110847"/>
                </a:cubicBezTo>
                <a:cubicBezTo>
                  <a:pt x="92969" y="109315"/>
                  <a:pt x="95112" y="108683"/>
                  <a:pt x="97109" y="109101"/>
                </a:cubicBezTo>
                <a:lnTo>
                  <a:pt x="100683" y="106337"/>
                </a:lnTo>
                <a:lnTo>
                  <a:pt x="100855" y="106526"/>
                </a:lnTo>
                <a:cubicBezTo>
                  <a:pt x="107035" y="103506"/>
                  <a:pt x="106611" y="102676"/>
                  <a:pt x="109102" y="100630"/>
                </a:cubicBezTo>
                <a:cubicBezTo>
                  <a:pt x="110438" y="99323"/>
                  <a:pt x="110825" y="99403"/>
                  <a:pt x="110582" y="96081"/>
                </a:cubicBezTo>
                <a:lnTo>
                  <a:pt x="110743" y="96066"/>
                </a:lnTo>
                <a:lnTo>
                  <a:pt x="110571" y="96066"/>
                </a:lnTo>
                <a:lnTo>
                  <a:pt x="110571" y="80051"/>
                </a:lnTo>
                <a:lnTo>
                  <a:pt x="108947" y="80054"/>
                </a:lnTo>
                <a:cubicBezTo>
                  <a:pt x="108931" y="72281"/>
                  <a:pt x="104423" y="65106"/>
                  <a:pt x="97122" y="61233"/>
                </a:cubicBezTo>
                <a:cubicBezTo>
                  <a:pt x="89813" y="57355"/>
                  <a:pt x="80816" y="57376"/>
                  <a:pt x="73528" y="61288"/>
                </a:cubicBezTo>
                <a:cubicBezTo>
                  <a:pt x="66249" y="65195"/>
                  <a:pt x="61781" y="72390"/>
                  <a:pt x="61807" y="80163"/>
                </a:cubicBezTo>
                <a:lnTo>
                  <a:pt x="60176" y="80168"/>
                </a:lnTo>
                <a:lnTo>
                  <a:pt x="60176" y="96066"/>
                </a:lnTo>
                <a:lnTo>
                  <a:pt x="60004" y="96066"/>
                </a:lnTo>
                <a:lnTo>
                  <a:pt x="60164" y="96081"/>
                </a:lnTo>
                <a:cubicBezTo>
                  <a:pt x="59922" y="99403"/>
                  <a:pt x="60309" y="99323"/>
                  <a:pt x="61644" y="100630"/>
                </a:cubicBezTo>
                <a:cubicBezTo>
                  <a:pt x="64136" y="102676"/>
                  <a:pt x="63712" y="103506"/>
                  <a:pt x="69892" y="106526"/>
                </a:cubicBezTo>
                <a:lnTo>
                  <a:pt x="70063" y="106337"/>
                </a:lnTo>
                <a:lnTo>
                  <a:pt x="73638" y="109101"/>
                </a:lnTo>
                <a:cubicBezTo>
                  <a:pt x="75634" y="108683"/>
                  <a:pt x="77777" y="109315"/>
                  <a:pt x="79209" y="110847"/>
                </a:cubicBezTo>
                <a:cubicBezTo>
                  <a:pt x="81374" y="113164"/>
                  <a:pt x="81092" y="116660"/>
                  <a:pt x="78580" y="118657"/>
                </a:cubicBezTo>
                <a:cubicBezTo>
                  <a:pt x="77324" y="119655"/>
                  <a:pt x="75748" y="120089"/>
                  <a:pt x="74216" y="119984"/>
                </a:cubicBezTo>
                <a:cubicBezTo>
                  <a:pt x="72684" y="119879"/>
                  <a:pt x="71195" y="119235"/>
                  <a:pt x="70112" y="118077"/>
                </a:cubicBezTo>
                <a:cubicBezTo>
                  <a:pt x="69121" y="117016"/>
                  <a:pt x="68643" y="115708"/>
                  <a:pt x="68719" y="114410"/>
                </a:cubicBezTo>
                <a:lnTo>
                  <a:pt x="65199" y="111689"/>
                </a:lnTo>
                <a:lnTo>
                  <a:pt x="65292" y="111587"/>
                </a:lnTo>
                <a:cubicBezTo>
                  <a:pt x="61058" y="109025"/>
                  <a:pt x="59011" y="107521"/>
                  <a:pt x="55687" y="105060"/>
                </a:cubicBezTo>
                <a:cubicBezTo>
                  <a:pt x="52785" y="103546"/>
                  <a:pt x="52565" y="99215"/>
                  <a:pt x="52738" y="96066"/>
                </a:cubicBezTo>
                <a:lnTo>
                  <a:pt x="52604" y="96066"/>
                </a:lnTo>
                <a:lnTo>
                  <a:pt x="52604" y="80190"/>
                </a:lnTo>
                <a:lnTo>
                  <a:pt x="50754" y="80195"/>
                </a:lnTo>
                <a:cubicBezTo>
                  <a:pt x="50716" y="68779"/>
                  <a:pt x="57281" y="58212"/>
                  <a:pt x="67976" y="52474"/>
                </a:cubicBezTo>
                <a:cubicBezTo>
                  <a:pt x="72120" y="50251"/>
                  <a:pt x="76640" y="48884"/>
                  <a:pt x="81250" y="48397"/>
                </a:cubicBezTo>
                <a:lnTo>
                  <a:pt x="81250" y="32872"/>
                </a:lnTo>
                <a:lnTo>
                  <a:pt x="81046" y="32866"/>
                </a:lnTo>
                <a:cubicBezTo>
                  <a:pt x="81508" y="23570"/>
                  <a:pt x="74942" y="14922"/>
                  <a:pt x="64257" y="10756"/>
                </a:cubicBezTo>
                <a:cubicBezTo>
                  <a:pt x="55702" y="7420"/>
                  <a:pt x="45630" y="7409"/>
                  <a:pt x="37063" y="10727"/>
                </a:cubicBezTo>
                <a:cubicBezTo>
                  <a:pt x="26372" y="14866"/>
                  <a:pt x="19776" y="23489"/>
                  <a:pt x="20194" y="32780"/>
                </a:cubicBezTo>
                <a:lnTo>
                  <a:pt x="19994" y="32785"/>
                </a:lnTo>
                <a:lnTo>
                  <a:pt x="19994" y="90709"/>
                </a:lnTo>
                <a:cubicBezTo>
                  <a:pt x="26223" y="92463"/>
                  <a:pt x="30719" y="97820"/>
                  <a:pt x="30719" y="104146"/>
                </a:cubicBezTo>
                <a:cubicBezTo>
                  <a:pt x="30719" y="111970"/>
                  <a:pt x="23842" y="118312"/>
                  <a:pt x="15359" y="118312"/>
                </a:cubicBezTo>
                <a:cubicBezTo>
                  <a:pt x="6876" y="118312"/>
                  <a:pt x="0" y="111970"/>
                  <a:pt x="0" y="104146"/>
                </a:cubicBezTo>
                <a:cubicBezTo>
                  <a:pt x="0" y="97648"/>
                  <a:pt x="4745" y="92171"/>
                  <a:pt x="11233" y="90564"/>
                </a:cubicBezTo>
                <a:lnTo>
                  <a:pt x="11233" y="29317"/>
                </a:lnTo>
                <a:lnTo>
                  <a:pt x="11428" y="29317"/>
                </a:lnTo>
                <a:cubicBezTo>
                  <a:pt x="12473" y="18446"/>
                  <a:pt x="20377" y="8677"/>
                  <a:pt x="32499" y="3582"/>
                </a:cubicBezTo>
                <a:cubicBezTo>
                  <a:pt x="43899" y="-1209"/>
                  <a:pt x="57462" y="-1193"/>
                  <a:pt x="68845" y="3624"/>
                </a:cubicBezTo>
                <a:cubicBezTo>
                  <a:pt x="80915" y="8734"/>
                  <a:pt x="88774" y="18480"/>
                  <a:pt x="89822" y="29317"/>
                </a:cubicBezTo>
                <a:lnTo>
                  <a:pt x="90011" y="29317"/>
                </a:lnTo>
                <a:lnTo>
                  <a:pt x="90011" y="48447"/>
                </a:lnTo>
                <a:cubicBezTo>
                  <a:pt x="94387" y="48978"/>
                  <a:pt x="98675" y="50298"/>
                  <a:pt x="102626" y="52393"/>
                </a:cubicBezTo>
                <a:cubicBezTo>
                  <a:pt x="113352" y="58081"/>
                  <a:pt x="119975" y="68618"/>
                  <a:pt x="120000" y="80034"/>
                </a:cubicBezTo>
                <a:lnTo>
                  <a:pt x="118143" y="80037"/>
                </a:lnTo>
                <a:lnTo>
                  <a:pt x="118143" y="96066"/>
                </a:lnTo>
                <a:lnTo>
                  <a:pt x="118009" y="96066"/>
                </a:lnTo>
                <a:cubicBezTo>
                  <a:pt x="118182" y="99215"/>
                  <a:pt x="117962" y="103546"/>
                  <a:pt x="115059" y="105060"/>
                </a:cubicBezTo>
                <a:cubicBezTo>
                  <a:pt x="111736" y="107521"/>
                  <a:pt x="109689" y="109025"/>
                  <a:pt x="105455" y="111587"/>
                </a:cubicBezTo>
                <a:lnTo>
                  <a:pt x="105548" y="111689"/>
                </a:lnTo>
                <a:lnTo>
                  <a:pt x="102028" y="114410"/>
                </a:lnTo>
                <a:cubicBezTo>
                  <a:pt x="102104" y="115708"/>
                  <a:pt x="101626" y="117016"/>
                  <a:pt x="100634" y="118077"/>
                </a:cubicBezTo>
                <a:cubicBezTo>
                  <a:pt x="99552" y="119235"/>
                  <a:pt x="98063" y="119879"/>
                  <a:pt x="96531" y="11998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716501" y="689696"/>
            <a:ext cx="5063587" cy="14224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en-US" sz="2200" dirty="0"/>
              <a:t>37.7 million people on average fall </a:t>
            </a:r>
            <a:r>
              <a:rPr lang="en-US" altLang="zh-CN" sz="2200" dirty="0"/>
              <a:t>and require medical attention each</a:t>
            </a:r>
            <a:r>
              <a:rPr lang="en-US" sz="2200" dirty="0"/>
              <a:t> </a:t>
            </a:r>
            <a:r>
              <a:rPr lang="en-US" altLang="zh-CN" sz="2200" dirty="0"/>
              <a:t>year (12%)!</a:t>
            </a:r>
            <a:endParaRPr lang="en-US" sz="2200" dirty="0"/>
          </a:p>
          <a:p>
            <a:pPr marL="0" indent="0">
              <a:lnSpc>
                <a:spcPct val="200000"/>
              </a:lnSpc>
              <a:buFont typeface="Wingdings" pitchFamily="2" charset="2"/>
              <a:buNone/>
            </a:pPr>
            <a:endParaRPr lang="en-US" sz="1800" dirty="0"/>
          </a:p>
          <a:p>
            <a:pPr>
              <a:lnSpc>
                <a:spcPct val="200000"/>
              </a:lnSpc>
              <a:buChar char="Ø"/>
            </a:pPr>
            <a:endParaRPr lang="en-US" dirty="0"/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dirty="0"/>
              <a:t> </a:t>
            </a:r>
            <a:endParaRPr lang="en-US" dirty="0"/>
          </a:p>
        </p:txBody>
      </p:sp>
      <p:pic>
        <p:nvPicPr>
          <p:cNvPr id="14" name="Picture 4" descr="Image result for knee fracture after fall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04"/>
          <a:stretch/>
        </p:blipFill>
        <p:spPr bwMode="auto">
          <a:xfrm>
            <a:off x="3962400" y="3457575"/>
            <a:ext cx="5924099" cy="233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6"/>
          <p:cNvSpPr/>
          <p:nvPr/>
        </p:nvSpPr>
        <p:spPr>
          <a:xfrm>
            <a:off x="3838575" y="5801084"/>
            <a:ext cx="5630915" cy="42976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Displacement</a:t>
            </a:r>
            <a:r>
              <a:rPr lang="zh-CN" altLang="en-US" dirty="0"/>
              <a:t> </a:t>
            </a:r>
            <a:r>
              <a:rPr lang="en-US" altLang="zh-CN" dirty="0"/>
              <a:t>Fracture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 </a:t>
            </a:r>
            <a:r>
              <a:rPr lang="en-US" altLang="zh-CN" dirty="0"/>
              <a:t>Knee</a:t>
            </a:r>
            <a:r>
              <a:rPr lang="zh-CN" altLang="en-US" dirty="0"/>
              <a:t> </a:t>
            </a:r>
            <a:r>
              <a:rPr lang="en-US" altLang="zh-CN" dirty="0"/>
              <a:t>Joint</a:t>
            </a:r>
            <a:r>
              <a:rPr lang="zh-CN" altLang="en-US" dirty="0"/>
              <a:t> </a:t>
            </a:r>
          </a:p>
        </p:txBody>
      </p:sp>
      <p:sp>
        <p:nvSpPr>
          <p:cNvPr id="11" name="Content Placeholder 2"/>
          <p:cNvSpPr txBox="1">
            <a:spLocks/>
          </p:cNvSpPr>
          <p:nvPr>
            <p:extLst>
              <p:ext uri="{D42A27DB-BD31-4B8C-83A1-F6EECF244321}">
                <p14:modId xmlns:p14="http://schemas.microsoft.com/office/powerpoint/2010/main" val="1734075453"/>
              </p:ext>
            </p:extLst>
          </p:nvPr>
        </p:nvSpPr>
        <p:spPr>
          <a:xfrm>
            <a:off x="5974813" y="2302712"/>
            <a:ext cx="5063587" cy="1422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en-US" altLang="zh-CN" sz="1900" dirty="0"/>
              <a:t>424,000</a:t>
            </a:r>
            <a:r>
              <a:rPr lang="zh-CN" altLang="en-US" sz="1900" dirty="0"/>
              <a:t> </a:t>
            </a:r>
            <a:r>
              <a:rPr lang="en-US" altLang="zh-CN" sz="1900" dirty="0"/>
              <a:t>people</a:t>
            </a:r>
            <a:r>
              <a:rPr lang="zh-CN" altLang="en-US" sz="1900" dirty="0"/>
              <a:t> </a:t>
            </a:r>
            <a:r>
              <a:rPr lang="en-US" altLang="zh-CN" sz="1900" dirty="0"/>
              <a:t>die</a:t>
            </a:r>
            <a:r>
              <a:rPr lang="zh-CN" altLang="en-US" sz="1900" dirty="0"/>
              <a:t> </a:t>
            </a:r>
            <a:r>
              <a:rPr lang="en-US" altLang="zh-CN" sz="1900" dirty="0"/>
              <a:t>each</a:t>
            </a:r>
            <a:r>
              <a:rPr lang="zh-CN" altLang="en-US" sz="1900" dirty="0"/>
              <a:t> </a:t>
            </a:r>
            <a:r>
              <a:rPr lang="en-US" altLang="zh-CN" sz="1900" dirty="0"/>
              <a:t>year</a:t>
            </a:r>
            <a:r>
              <a:rPr lang="zh-CN" altLang="en-US" sz="1900" dirty="0"/>
              <a:t> </a:t>
            </a:r>
            <a:r>
              <a:rPr lang="en-US" altLang="zh-CN" sz="1900" dirty="0"/>
              <a:t>from</a:t>
            </a:r>
            <a:r>
              <a:rPr lang="zh-CN" altLang="en-US" sz="1900" dirty="0"/>
              <a:t> </a:t>
            </a:r>
            <a:r>
              <a:rPr lang="en-US" altLang="zh-CN" sz="1900" dirty="0"/>
              <a:t>fall-related injuries.</a:t>
            </a:r>
            <a:r>
              <a:rPr lang="zh-CN" altLang="en-US" sz="1900" dirty="0"/>
              <a:t> </a:t>
            </a:r>
            <a:endParaRPr lang="en-US" sz="1900" dirty="0"/>
          </a:p>
          <a:p>
            <a:pPr marL="0" indent="0">
              <a:lnSpc>
                <a:spcPct val="200000"/>
              </a:lnSpc>
              <a:buFont typeface="Wingdings" pitchFamily="2" charset="2"/>
              <a:buNone/>
            </a:pPr>
            <a:endParaRPr lang="en-US" sz="1800" dirty="0"/>
          </a:p>
          <a:p>
            <a:pPr>
              <a:lnSpc>
                <a:spcPct val="200000"/>
              </a:lnSpc>
              <a:buChar char="Ø"/>
            </a:pPr>
            <a:endParaRPr lang="en-US" dirty="0"/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3" name="TextBox 2"/>
          <p:cNvSpPr txBox="1"/>
          <p:nvPr>
            <p:extLst>
              <p:ext uri="{D42A27DB-BD31-4B8C-83A1-F6EECF244321}">
                <p14:modId xmlns:p14="http://schemas.microsoft.com/office/powerpoint/2010/main" val="2007780319"/>
              </p:ext>
            </p:extLst>
          </p:nvPr>
        </p:nvSpPr>
        <p:spPr>
          <a:xfrm>
            <a:off x="8334375" y="4724400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[24]</a:t>
            </a:r>
          </a:p>
        </p:txBody>
      </p:sp>
      <p:sp>
        <p:nvSpPr>
          <p:cNvPr id="5" name="TextBox 4"/>
          <p:cNvSpPr txBox="1"/>
          <p:nvPr>
            <p:extLst>
              <p:ext uri="{D42A27DB-BD31-4B8C-83A1-F6EECF244321}">
                <p14:modId xmlns:p14="http://schemas.microsoft.com/office/powerpoint/2010/main" val="208432138"/>
              </p:ext>
            </p:extLst>
          </p:nvPr>
        </p:nvSpPr>
        <p:spPr>
          <a:xfrm>
            <a:off x="4723983" y="6393374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References: 52.</a:t>
            </a:r>
          </a:p>
        </p:txBody>
      </p:sp>
    </p:spTree>
    <p:extLst>
      <p:ext uri="{BB962C8B-B14F-4D97-AF65-F5344CB8AC3E}">
        <p14:creationId xmlns:p14="http://schemas.microsoft.com/office/powerpoint/2010/main" val="754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8603" y="174661"/>
            <a:ext cx="10058400" cy="1609344"/>
          </a:xfrm>
        </p:spPr>
        <p:txBody>
          <a:bodyPr/>
          <a:lstStyle/>
          <a:p>
            <a:r>
              <a:rPr lang="en-US" altLang="zh-CN" dirty="0"/>
              <a:t>Prototype Testing</a:t>
            </a:r>
            <a:endParaRPr lang="zh-CN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8619616"/>
              </p:ext>
            </p:extLst>
          </p:nvPr>
        </p:nvGraphicFramePr>
        <p:xfrm>
          <a:off x="811658" y="1387011"/>
          <a:ext cx="10602931" cy="42736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矩形 6"/>
          <p:cNvSpPr/>
          <p:nvPr/>
        </p:nvSpPr>
        <p:spPr>
          <a:xfrm>
            <a:off x="3283717" y="5746659"/>
            <a:ext cx="5630915" cy="42976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Fall</a:t>
            </a:r>
            <a:r>
              <a:rPr lang="zh-CN" altLang="en-US" dirty="0"/>
              <a:t> </a:t>
            </a:r>
            <a:r>
              <a:rPr lang="en-US" altLang="zh-CN" dirty="0"/>
              <a:t>→</a:t>
            </a:r>
            <a:r>
              <a:rPr lang="zh-CN" altLang="en-US" dirty="0"/>
              <a:t> </a:t>
            </a:r>
            <a:r>
              <a:rPr lang="en-US" altLang="zh-CN" dirty="0"/>
              <a:t>Sensor</a:t>
            </a:r>
            <a:r>
              <a:rPr lang="zh-CN" altLang="en-US" dirty="0"/>
              <a:t> </a:t>
            </a:r>
            <a:r>
              <a:rPr lang="en-US" altLang="zh-CN" dirty="0"/>
              <a:t>Trigger</a:t>
            </a:r>
            <a:r>
              <a:rPr lang="zh-CN" altLang="en-US" dirty="0"/>
              <a:t> </a:t>
            </a:r>
            <a:r>
              <a:rPr lang="en-US" altLang="zh-CN" dirty="0"/>
              <a:t>→</a:t>
            </a:r>
            <a:r>
              <a:rPr lang="zh-CN" altLang="en-US" dirty="0"/>
              <a:t> </a:t>
            </a:r>
            <a:r>
              <a:rPr lang="en-US" altLang="zh-CN" dirty="0"/>
              <a:t>Arm</a:t>
            </a:r>
            <a:r>
              <a:rPr lang="zh-CN" altLang="en-US" dirty="0"/>
              <a:t> </a:t>
            </a:r>
            <a:r>
              <a:rPr lang="en-US" altLang="zh-CN" dirty="0"/>
              <a:t>Deployment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803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85850" y="-76200"/>
            <a:ext cx="10058400" cy="1609344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Problems </a:t>
            </a:r>
            <a:r>
              <a:rPr lang="en-US" altLang="zh-CN" dirty="0" smtClean="0">
                <a:solidFill>
                  <a:schemeClr val="tx1"/>
                </a:solidFill>
              </a:rPr>
              <a:t>Encountered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Rockwell Condensed"/>
              </a:rPr>
              <a:t>&amp;</a:t>
            </a:r>
            <a:r>
              <a:rPr lang="en-US" altLang="zh-CN" dirty="0">
                <a:solidFill>
                  <a:schemeClr val="tx1"/>
                </a:solidFill>
              </a:rPr>
              <a:t> solutions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25983" y="2180611"/>
            <a:ext cx="3590075" cy="40507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</a:pPr>
            <a:endParaRPr lang="zh-CN" altLang="en-US" dirty="0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7097288" y="1667264"/>
            <a:ext cx="3590075" cy="40507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/>
          </a:p>
          <a:p>
            <a:pPr>
              <a:lnSpc>
                <a:spcPct val="120000"/>
              </a:lnSpc>
            </a:pPr>
            <a:endParaRPr lang="zh-CN" altLang="en-US" dirty="0"/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1238250" y="2180611"/>
            <a:ext cx="3590075" cy="40507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</a:pPr>
            <a:endParaRPr lang="zh-CN" altLang="en-US" dirty="0"/>
          </a:p>
        </p:txBody>
      </p:sp>
      <p:graphicFrame>
        <p:nvGraphicFramePr>
          <p:cNvPr id="11" name="Table 5">
            <a:extLst>
              <a:ext uri="{FF2B5EF4-FFF2-40B4-BE49-F238E27FC236}">
                <a16:creationId xmlns="" xmlns:a16="http://schemas.microsoft.com/office/drawing/2014/main" id="{AC166015-1421-41A9-A2A1-A09754BAB2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123479"/>
              </p:ext>
            </p:extLst>
          </p:nvPr>
        </p:nvGraphicFramePr>
        <p:xfrm>
          <a:off x="847725" y="1285875"/>
          <a:ext cx="10550377" cy="49455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12433">
                  <a:extLst>
                    <a:ext uri="{9D8B030D-6E8A-4147-A177-3AD203B41FA5}">
                      <a16:colId xmlns="" xmlns:a16="http://schemas.microsoft.com/office/drawing/2014/main" val="3053206657"/>
                    </a:ext>
                  </a:extLst>
                </a:gridCol>
                <a:gridCol w="6158214">
                  <a:extLst>
                    <a:ext uri="{9D8B030D-6E8A-4147-A177-3AD203B41FA5}">
                      <a16:colId xmlns="" xmlns:a16="http://schemas.microsoft.com/office/drawing/2014/main" val="2926914707"/>
                    </a:ext>
                  </a:extLst>
                </a:gridCol>
                <a:gridCol w="2379730">
                  <a:extLst>
                    <a:ext uri="{9D8B030D-6E8A-4147-A177-3AD203B41FA5}">
                      <a16:colId xmlns="" xmlns:a16="http://schemas.microsoft.com/office/drawing/2014/main" val="2357459226"/>
                    </a:ext>
                  </a:extLst>
                </a:gridCol>
              </a:tblGrid>
              <a:tr h="7316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smtClean="0">
                          <a:solidFill>
                            <a:srgbClr val="FFFFFF"/>
                          </a:solidFill>
                          <a:effectLst/>
                        </a:rPr>
                        <a:t>Subsystem</a:t>
                      </a:r>
                      <a:r>
                        <a:rPr lang="en-US" altLang="zh-CN" sz="1800" b="1" u="none" strike="noStrike" dirty="0" smtClean="0">
                          <a:solidFill>
                            <a:srgbClr val="FFFFFF"/>
                          </a:solidFill>
                          <a:effectLst/>
                        </a:rPr>
                        <a:t>s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2D1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Problems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2D1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Solutions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2D1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9108179"/>
                  </a:ext>
                </a:extLst>
              </a:tr>
              <a:tr h="16866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Electrical</a:t>
                      </a:r>
                      <a:r>
                        <a:rPr lang="en-US" dirty="0">
                          <a:effectLst/>
                        </a:rPr>
                        <a:t/>
                      </a:r>
                      <a:br>
                        <a:rPr lang="en-US" dirty="0">
                          <a:effectLst/>
                        </a:rPr>
                      </a:br>
                      <a:endParaRPr lang="en-US" sz="1800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>
                          <a:effectLst/>
                        </a:rPr>
                        <a:t>Sensor and success rate</a:t>
                      </a:r>
                      <a:r>
                        <a:rPr lang="zh-CN" altLang="en-US" sz="1600" u="none" strike="noStrike" dirty="0">
                          <a:effectLst/>
                        </a:rPr>
                        <a:t>：</a:t>
                      </a:r>
                      <a:endParaRPr lang="en-US" altLang="zh-CN" sz="1600" u="none" strike="noStrike" dirty="0">
                        <a:effectLst/>
                      </a:endParaRPr>
                    </a:p>
                    <a:p>
                      <a:pPr marL="285750" indent="-285750" algn="l" fontAlgn="b">
                        <a:buFont typeface="Arial" charset="0"/>
                        <a:buChar char="•"/>
                      </a:pPr>
                      <a:r>
                        <a:rPr lang="en-US" altLang="zh-CN" sz="1600" u="none" strike="noStrike" dirty="0">
                          <a:effectLst/>
                        </a:rPr>
                        <a:t>Loose pocket-bad readings</a:t>
                      </a:r>
                    </a:p>
                    <a:p>
                      <a:pPr marL="285750" indent="-285750" algn="l" fontAlgn="b">
                        <a:buFont typeface="Arial" charset="0"/>
                        <a:buChar char="•"/>
                      </a:pPr>
                      <a:r>
                        <a:rPr lang="en-US" sz="1600" u="none" strike="noStrike" dirty="0">
                          <a:effectLst/>
                        </a:rPr>
                        <a:t>Originally sensor worked intermittently.</a:t>
                      </a:r>
                    </a:p>
                    <a:p>
                      <a:pPr marL="285750" indent="-285750" algn="l" fontAlgn="b">
                        <a:buFont typeface="Arial" charset="0"/>
                        <a:buChar char="•"/>
                      </a:pPr>
                      <a:r>
                        <a:rPr lang="en-US" sz="1600" u="none" strike="noStrike" dirty="0">
                          <a:effectLst/>
                        </a:rPr>
                        <a:t>No area to place sensor(Kydex plates)</a:t>
                      </a:r>
                    </a:p>
                    <a:p>
                      <a:pPr marL="285750" indent="-285750" algn="l" fontAlgn="b">
                        <a:buFont typeface="Arial" charset="0"/>
                        <a:buChar char="•"/>
                      </a:pPr>
                      <a:r>
                        <a:rPr lang="en-US" sz="1600" u="none" strike="noStrike" dirty="0">
                          <a:effectLst/>
                        </a:rPr>
                        <a:t>Clip and hook kept falling.</a:t>
                      </a:r>
                    </a:p>
                    <a:p>
                      <a:pPr marL="0" indent="0" algn="l" fontAlgn="b">
                        <a:buFont typeface="Arial" charset="0"/>
                        <a:buNone/>
                      </a:pP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fontAlgn="b">
                        <a:buChar char="•"/>
                      </a:pPr>
                      <a:r>
                        <a:rPr lang="en-US" sz="1600" u="none" strike="noStrike" dirty="0">
                          <a:effectLst/>
                          <a:latin typeface="Rockwell"/>
                        </a:rPr>
                        <a:t>Place sensor on a belt</a:t>
                      </a:r>
                    </a:p>
                    <a:p>
                      <a:pPr marL="285750" lvl="0" indent="-285750" algn="l" fontAlgn="b">
                        <a:buChar char="•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/>
                        </a:rPr>
                        <a:t>Super glue</a:t>
                      </a: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37082638"/>
                  </a:ext>
                </a:extLst>
              </a:tr>
              <a:tr h="11120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Arm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fontAlgn="b">
                        <a:buChar char="•"/>
                      </a:pPr>
                      <a:r>
                        <a:rPr lang="en-US" sz="1600" u="none" strike="noStrike" dirty="0">
                          <a:effectLst/>
                          <a:latin typeface="Rockwell"/>
                        </a:rPr>
                        <a:t>Ball-and-socket joints did not bent to 45 degrees (ideal angle)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Rockwell"/>
                      </a:endParaRPr>
                    </a:p>
                    <a:p>
                      <a:pPr marL="285750" lvl="0" indent="-285750" algn="l" fontAlgn="b">
                        <a:buChar char="•"/>
                      </a:pPr>
                      <a:r>
                        <a:rPr sz="1600" dirty="0">
                          <a:effectLst/>
                          <a:latin typeface="Rockwell"/>
                        </a:rPr>
                        <a:t>Arm hinges loosened and dummy fell down quickly</a:t>
                      </a:r>
                      <a:r>
                        <a:rPr lang="en-US" dirty="0">
                          <a:effectLst/>
                        </a:rPr>
                        <a:t/>
                      </a:r>
                      <a:br>
                        <a:rPr lang="en-US" dirty="0">
                          <a:effectLst/>
                        </a:rPr>
                      </a:b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 fontAlgn="b">
                        <a:buChar char="•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/>
                        </a:rPr>
                        <a:t>Bend the steel rods</a:t>
                      </a:r>
                    </a:p>
                    <a:p>
                      <a:pPr marL="285750" lvl="0" indent="-285750" algn="l" fontAlgn="b">
                        <a:buChar char="•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/>
                        </a:rPr>
                        <a:t>Tighten hinges</a:t>
                      </a: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95564525"/>
                  </a:ext>
                </a:extLst>
              </a:tr>
              <a:tr h="1415185">
                <a:tc>
                  <a:txBody>
                    <a:bodyPr/>
                    <a:lstStyle/>
                    <a:p>
                      <a:pPr algn="ctr" fontAlgn="b"/>
                      <a:r>
                        <a:rPr lang="en-US" dirty="0">
                          <a:effectLst/>
                        </a:rPr>
                        <a:t/>
                      </a:r>
                      <a:br>
                        <a:rPr lang="en-US" dirty="0">
                          <a:effectLst/>
                        </a:rPr>
                      </a:br>
                      <a:r>
                        <a:rPr lang="en-US" sz="1800" u="none" strike="noStrike" dirty="0">
                          <a:effectLst/>
                        </a:rPr>
                        <a:t>Vest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fontAlgn="b">
                        <a:buChar char="•"/>
                      </a:pPr>
                      <a:r>
                        <a:rPr lang="en-US" sz="1600" u="none" strike="noStrike" dirty="0">
                          <a:effectLst/>
                          <a:latin typeface="Rockwell"/>
                        </a:rPr>
                        <a:t>Stomach Kydex plate did not fit -  in way of sensor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Rockwell"/>
                      </a:endParaRPr>
                    </a:p>
                    <a:p>
                      <a:pPr marL="285750" lvl="0" indent="-285750" algn="l" fontAlgn="b">
                        <a:buChar char="•"/>
                      </a:pPr>
                      <a:r>
                        <a:rPr sz="1600" dirty="0">
                          <a:effectLst/>
                        </a:rPr>
                        <a:t>Velcro connecting motor to vest did not stick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Rockwell"/>
                      </a:endParaRPr>
                    </a:p>
                    <a:p>
                      <a:pPr marL="285750" lvl="0" indent="-285750" algn="l" fontAlgn="b">
                        <a:buChar char="•"/>
                      </a:pPr>
                      <a:r>
                        <a:rPr sz="1600" dirty="0">
                          <a:effectLst/>
                        </a:rPr>
                        <a:t>Zipper not simple enough for elderly</a:t>
                      </a:r>
                      <a:r>
                        <a:rPr lang="en-US" dirty="0">
                          <a:effectLst/>
                        </a:rPr>
                        <a:t/>
                      </a:r>
                      <a:br>
                        <a:rPr lang="en-US" dirty="0">
                          <a:effectLst/>
                        </a:rPr>
                      </a:b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Rockwell"/>
                      </a:endParaRP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fontAlgn="b">
                        <a:buChar char="•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/>
                        </a:rPr>
                        <a:t>Remove stomach plate</a:t>
                      </a:r>
                    </a:p>
                    <a:p>
                      <a:pPr marL="285750" lvl="0" indent="-285750" algn="l" fontAlgn="b">
                        <a:buChar char="•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/>
                        </a:rPr>
                        <a:t>Change velcro type</a:t>
                      </a:r>
                    </a:p>
                    <a:p>
                      <a:pPr marL="285750" lvl="0" indent="-285750" algn="l" fontAlgn="b">
                        <a:buChar char="•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/>
                        </a:rPr>
                        <a:t>Use velcro to close vest</a:t>
                      </a: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749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946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内容占位符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0" y="2098211"/>
            <a:ext cx="6134990" cy="453661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146" y="19576"/>
            <a:ext cx="6537854" cy="4244197"/>
          </a:xfrm>
          <a:prstGeom prst="rect">
            <a:avLst/>
          </a:prstGeom>
        </p:spPr>
      </p:pic>
      <p:pic>
        <p:nvPicPr>
          <p:cNvPr id="4" name="Picture 4" descr="kydex2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9726" y="2186763"/>
            <a:ext cx="2743200" cy="1962150"/>
          </a:xfrm>
          <a:prstGeom prst="rect">
            <a:avLst/>
          </a:prstGeom>
        </p:spPr>
      </p:pic>
      <p:pic>
        <p:nvPicPr>
          <p:cNvPr id="14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425" y="1717987"/>
            <a:ext cx="5655842" cy="4142926"/>
          </a:xfrm>
          <a:prstGeom prst="rect">
            <a:avLst/>
          </a:prstGeom>
        </p:spPr>
      </p:pic>
      <p:pic>
        <p:nvPicPr>
          <p:cNvPr id="20" name="Picture 4" descr="kydex2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923" y="4774456"/>
            <a:ext cx="2608829" cy="1649694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886232" y="1376739"/>
            <a:ext cx="572698" cy="883577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609209" y="4263774"/>
            <a:ext cx="510782" cy="883577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721149" y="5337693"/>
            <a:ext cx="415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2"/>
                </a:solidFill>
              </a:rPr>
              <a:t>Initial</a:t>
            </a:r>
            <a:r>
              <a:rPr lang="zh-CN" altLang="en-US" sz="2800" b="1" dirty="0" smtClean="0">
                <a:solidFill>
                  <a:schemeClr val="accent2"/>
                </a:solidFill>
              </a:rPr>
              <a:t> </a:t>
            </a:r>
            <a:r>
              <a:rPr lang="en-US" altLang="zh-CN" sz="2800" b="1" dirty="0" smtClean="0">
                <a:solidFill>
                  <a:schemeClr val="accent2"/>
                </a:solidFill>
              </a:rPr>
              <a:t>Final</a:t>
            </a:r>
            <a:r>
              <a:rPr lang="zh-CN" altLang="en-US" sz="2800" b="1" dirty="0" smtClean="0">
                <a:solidFill>
                  <a:schemeClr val="accent2"/>
                </a:solidFill>
              </a:rPr>
              <a:t> </a:t>
            </a:r>
            <a:r>
              <a:rPr lang="en-US" altLang="zh-CN" sz="2800" b="1" dirty="0" smtClean="0">
                <a:solidFill>
                  <a:schemeClr val="accent2"/>
                </a:solidFill>
              </a:rPr>
              <a:t>Design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31844" y="770945"/>
            <a:ext cx="415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mtClean="0">
                <a:solidFill>
                  <a:schemeClr val="accent2"/>
                </a:solidFill>
              </a:rPr>
              <a:t>Updated</a:t>
            </a:r>
            <a:r>
              <a:rPr lang="zh-CN" altLang="en-US" sz="2800" b="1" dirty="0" smtClean="0">
                <a:solidFill>
                  <a:schemeClr val="accent2"/>
                </a:solidFill>
              </a:rPr>
              <a:t> </a:t>
            </a:r>
            <a:r>
              <a:rPr lang="en-US" altLang="zh-CN" sz="2800" b="1" dirty="0" smtClean="0">
                <a:solidFill>
                  <a:schemeClr val="accent2"/>
                </a:solidFill>
              </a:rPr>
              <a:t>Final</a:t>
            </a:r>
            <a:r>
              <a:rPr lang="zh-CN" altLang="en-US" sz="2800" b="1" dirty="0" smtClean="0">
                <a:solidFill>
                  <a:schemeClr val="accent2"/>
                </a:solidFill>
              </a:rPr>
              <a:t> </a:t>
            </a:r>
            <a:r>
              <a:rPr lang="en-US" altLang="zh-CN" sz="2800" b="1" dirty="0" smtClean="0">
                <a:solidFill>
                  <a:schemeClr val="accent2"/>
                </a:solidFill>
              </a:rPr>
              <a:t>Design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8661115" y="1215543"/>
            <a:ext cx="1116501" cy="62487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825138" y="3402628"/>
            <a:ext cx="927199" cy="62487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9933374" y="1024926"/>
            <a:ext cx="451565" cy="104697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972864" y="3191579"/>
            <a:ext cx="451565" cy="104697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10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379" y="268884"/>
            <a:ext cx="10058400" cy="1609344"/>
          </a:xfrm>
        </p:spPr>
        <p:txBody>
          <a:bodyPr/>
          <a:lstStyle/>
          <a:p>
            <a:r>
              <a:rPr lang="en-US" altLang="zh-CN" dirty="0"/>
              <a:t>Production</a:t>
            </a:r>
            <a:r>
              <a:rPr lang="zh-CN" altLang="en-US" dirty="0"/>
              <a:t> </a:t>
            </a:r>
            <a:r>
              <a:rPr lang="en-US" altLang="zh-CN" dirty="0"/>
              <a:t>Ramp</a:t>
            </a:r>
            <a:r>
              <a:rPr lang="zh-CN" altLang="en-US" dirty="0"/>
              <a:t> </a:t>
            </a:r>
            <a:r>
              <a:rPr lang="en-US" altLang="zh-CN" dirty="0"/>
              <a:t>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379" y="1878228"/>
            <a:ext cx="4607052" cy="47506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charset="0"/>
              <a:buChar char="•"/>
            </a:pPr>
            <a:r>
              <a:rPr lang="zh-CN" altLang="en-US" dirty="0"/>
              <a:t> </a:t>
            </a:r>
            <a:r>
              <a:rPr lang="en-US" dirty="0"/>
              <a:t>Use wedge lock joint</a:t>
            </a:r>
          </a:p>
          <a:p>
            <a:pPr>
              <a:buFont typeface="Arial" charset="0"/>
              <a:buChar char="•"/>
            </a:pPr>
            <a:r>
              <a:rPr lang="zh-CN" altLang="en-US" dirty="0"/>
              <a:t> </a:t>
            </a:r>
            <a:r>
              <a:rPr lang="en-US" dirty="0"/>
              <a:t>Make vest</a:t>
            </a:r>
          </a:p>
          <a:p>
            <a:pPr>
              <a:buFont typeface="Arial" charset="0"/>
              <a:buChar char="•"/>
            </a:pPr>
            <a:r>
              <a:rPr lang="zh-CN" altLang="en-US" dirty="0"/>
              <a:t> </a:t>
            </a:r>
            <a:r>
              <a:rPr lang="en-US" dirty="0"/>
              <a:t>Use ventilation foam </a:t>
            </a:r>
          </a:p>
          <a:p>
            <a:pPr>
              <a:buFont typeface="Arial" charset="0"/>
              <a:buChar char="•"/>
            </a:pPr>
            <a:r>
              <a:rPr lang="zh-CN" altLang="en-US" dirty="0"/>
              <a:t> </a:t>
            </a:r>
            <a:r>
              <a:rPr lang="en-US" dirty="0"/>
              <a:t>Increase friction of rubber coating</a:t>
            </a:r>
            <a:r>
              <a:rPr lang="zh-CN" altLang="en-US" dirty="0"/>
              <a:t>                                                                      </a:t>
            </a:r>
            <a:r>
              <a:rPr lang="en-US" dirty="0"/>
              <a:t> </a:t>
            </a:r>
            <a:r>
              <a:rPr lang="zh-CN" altLang="en-US" dirty="0"/>
              <a:t>         </a:t>
            </a:r>
            <a:r>
              <a:rPr lang="en-US" dirty="0"/>
              <a:t>bottom of base plates</a:t>
            </a:r>
          </a:p>
          <a:p>
            <a:pPr>
              <a:buFont typeface="Arial" charset="0"/>
              <a:buChar char="•"/>
            </a:pPr>
            <a:r>
              <a:rPr lang="zh-CN" altLang="en-US" dirty="0"/>
              <a:t> </a:t>
            </a:r>
            <a:r>
              <a:rPr lang="en-US" altLang="zh-CN" dirty="0"/>
              <a:t>Buy bulk materials</a:t>
            </a:r>
          </a:p>
          <a:p>
            <a:pPr>
              <a:buFont typeface="Arial" charset="0"/>
              <a:buChar char="•"/>
            </a:pPr>
            <a:r>
              <a:rPr lang="zh-CN" altLang="en-US" dirty="0"/>
              <a:t> </a:t>
            </a:r>
            <a:r>
              <a:rPr lang="en-US" altLang="zh-CN" dirty="0"/>
              <a:t>Each vest contains 4 legs</a:t>
            </a:r>
          </a:p>
          <a:p>
            <a:pPr>
              <a:buFont typeface="Arial" charset="0"/>
              <a:buChar char="•"/>
            </a:pPr>
            <a:endParaRPr lang="en-US" altLang="zh-CN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632323" y="1863943"/>
            <a:ext cx="4607052" cy="47506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zh-CN" altLang="en-US" dirty="0"/>
              <a:t> </a:t>
            </a:r>
            <a:r>
              <a:rPr lang="en-US" dirty="0"/>
              <a:t>Increase availability of multiple colors and sizes</a:t>
            </a:r>
          </a:p>
          <a:p>
            <a:pPr>
              <a:buFont typeface="Arial" charset="0"/>
              <a:buChar char="•"/>
            </a:pPr>
            <a:r>
              <a:rPr lang="zh-CN" altLang="en-US" dirty="0"/>
              <a:t> </a:t>
            </a:r>
            <a:r>
              <a:rPr lang="en-US" dirty="0"/>
              <a:t>Increase motor speed and mount sensor inside vest</a:t>
            </a:r>
          </a:p>
          <a:p>
            <a:pPr>
              <a:buFont typeface="Arial" charset="0"/>
              <a:buChar char="•"/>
            </a:pPr>
            <a:r>
              <a:rPr lang="zh-CN" altLang="en-US" dirty="0"/>
              <a:t> </a:t>
            </a:r>
            <a:r>
              <a:rPr lang="en-US" dirty="0"/>
              <a:t>Use ball and socket joint with correct angle range (45 degrees)</a:t>
            </a:r>
          </a:p>
          <a:p>
            <a:pPr>
              <a:buFont typeface="Arial" charset="0"/>
              <a:buChar char="•"/>
            </a:pPr>
            <a:r>
              <a:rPr lang="zh-CN" altLang="en-US" dirty="0"/>
              <a:t> </a:t>
            </a:r>
            <a:r>
              <a:rPr lang="en-US" dirty="0"/>
              <a:t>Hire manufacturers</a:t>
            </a:r>
          </a:p>
          <a:p>
            <a:pPr>
              <a:buFont typeface="Arial" charset="0"/>
              <a:buChar char="•"/>
            </a:pPr>
            <a:r>
              <a:rPr lang="zh-CN" altLang="en-US" dirty="0"/>
              <a:t> </a:t>
            </a:r>
            <a:r>
              <a:rPr lang="en-US" dirty="0"/>
              <a:t>Use steel for ball and socket connection </a:t>
            </a:r>
          </a:p>
        </p:txBody>
      </p:sp>
    </p:spTree>
    <p:extLst>
      <p:ext uri="{BB962C8B-B14F-4D97-AF65-F5344CB8AC3E}">
        <p14:creationId xmlns:p14="http://schemas.microsoft.com/office/powerpoint/2010/main" val="124814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Review &amp; Reflect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6800" y="1885950"/>
            <a:ext cx="10058400" cy="405079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方正姚体"/>
              </a:rPr>
              <a:t>Prototype is not at realistic standards for a fall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ea typeface="方正姚体"/>
              </a:rPr>
              <a:t>It will be in the future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方正姚体"/>
              </a:rPr>
              <a:t>Solvable prototype problems were corrected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方正姚体"/>
              </a:rPr>
              <a:t>Some prototype problems were not fixable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ea typeface="方正姚体"/>
              </a:rPr>
              <a:t>Reasons: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en-US" sz="1800" dirty="0">
                <a:ea typeface="方正姚体"/>
              </a:rPr>
              <a:t>Time constraints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en-US" sz="1800" dirty="0">
                <a:ea typeface="方正姚体"/>
              </a:rPr>
              <a:t>Money constraint</a:t>
            </a:r>
            <a:r>
              <a:rPr lang="en-US" altLang="zh-CN" sz="1800" dirty="0">
                <a:ea typeface="方正姚体"/>
              </a:rPr>
              <a:t>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/>
              <a:t>Differences between the initial final design and the updated final design:</a:t>
            </a:r>
            <a:endParaRPr lang="zh-CN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/>
              <a:t>Stomach plate removed</a:t>
            </a:r>
            <a:endParaRPr lang="zh-CN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Rockwell"/>
                <a:ea typeface="方正姚体"/>
              </a:rPr>
              <a:t>Catch height is decreased</a:t>
            </a:r>
            <a:endParaRPr lang="en-US" sz="2000" dirty="0"/>
          </a:p>
          <a:p>
            <a:endParaRPr lang="en-US" altLang="zh-CN" sz="2200" dirty="0">
              <a:latin typeface="方正姚体"/>
              <a:ea typeface="方正姚体"/>
            </a:endParaRPr>
          </a:p>
          <a:p>
            <a:pPr marL="548640" lvl="2" indent="0">
              <a:buNone/>
            </a:pPr>
            <a:endParaRPr lang="en-US" altLang="zh-CN" sz="1800" dirty="0">
              <a:latin typeface="方正姚体"/>
              <a:ea typeface="方正姚体"/>
            </a:endParaRPr>
          </a:p>
          <a:p>
            <a:endParaRPr lang="en-US" altLang="zh-CN" dirty="0">
              <a:latin typeface="方正姚体"/>
              <a:ea typeface="方正姚体"/>
            </a:endParaRPr>
          </a:p>
          <a:p>
            <a:pPr lvl="2"/>
            <a:endParaRPr lang="zh-CN" altLang="en-US" sz="1800" dirty="0">
              <a:latin typeface="方正姚体"/>
              <a:ea typeface="方正姚体"/>
            </a:endParaRPr>
          </a:p>
          <a:p>
            <a:pPr lvl="2"/>
            <a:endParaRPr lang="zh-CN" altLang="en-US" dirty="0">
              <a:latin typeface="方正姚体"/>
              <a:ea typeface="方正姚体"/>
            </a:endParaRPr>
          </a:p>
        </p:txBody>
      </p:sp>
    </p:spTree>
    <p:extLst>
      <p:ext uri="{BB962C8B-B14F-4D97-AF65-F5344CB8AC3E}">
        <p14:creationId xmlns:p14="http://schemas.microsoft.com/office/powerpoint/2010/main" val="193199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095" y="17585"/>
            <a:ext cx="10058400" cy="1609344"/>
          </a:xfrm>
        </p:spPr>
        <p:txBody>
          <a:bodyPr>
            <a:normAutofit/>
          </a:bodyPr>
          <a:lstStyle/>
          <a:p>
            <a:r>
              <a:rPr lang="en-US" altLang="zh-CN" sz="4400" dirty="0"/>
              <a:t>Validation</a:t>
            </a:r>
            <a:r>
              <a:rPr lang="zh-CN" altLang="en-US" sz="4400" dirty="0"/>
              <a:t> </a:t>
            </a:r>
            <a:r>
              <a:rPr lang="en-US" altLang="zh-CN" sz="4400" dirty="0"/>
              <a:t>against</a:t>
            </a:r>
            <a:r>
              <a:rPr lang="zh-CN" altLang="en-US" sz="4400" dirty="0"/>
              <a:t> </a:t>
            </a:r>
            <a:r>
              <a:rPr lang="en-US" altLang="zh-CN" sz="4400" dirty="0"/>
              <a:t>customer</a:t>
            </a:r>
            <a:r>
              <a:rPr lang="zh-CN" altLang="en-US" sz="4400" dirty="0"/>
              <a:t> </a:t>
            </a:r>
            <a:r>
              <a:rPr lang="en-US" altLang="zh-CN" sz="4400" dirty="0"/>
              <a:t>needs </a:t>
            </a:r>
            <a:r>
              <a:rPr lang="en-US" altLang="zh-CN" sz="4400" dirty="0">
                <a:solidFill>
                  <a:schemeClr val="tx1"/>
                </a:solidFill>
              </a:rPr>
              <a:t>- safety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graphicFrame>
        <p:nvGraphicFramePr>
          <p:cNvPr id="4" name="Shape 338"/>
          <p:cNvGraphicFramePr/>
          <p:nvPr>
            <p:extLst>
              <p:ext uri="{D42A27DB-BD31-4B8C-83A1-F6EECF244321}">
                <p14:modId xmlns:p14="http://schemas.microsoft.com/office/powerpoint/2010/main" val="118159986"/>
              </p:ext>
            </p:extLst>
          </p:nvPr>
        </p:nvGraphicFramePr>
        <p:xfrm>
          <a:off x="715678" y="1529782"/>
          <a:ext cx="10521073" cy="4691892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3677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7353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573466">
                  <a:extLst>
                    <a:ext uri="{9D8B030D-6E8A-4147-A177-3AD203B41FA5}">
                      <a16:colId xmlns="" xmlns:a16="http://schemas.microsoft.com/office/drawing/2014/main" val="3453908071"/>
                    </a:ext>
                  </a:extLst>
                </a:gridCol>
                <a:gridCol w="1706304">
                  <a:extLst>
                    <a:ext uri="{9D8B030D-6E8A-4147-A177-3AD203B41FA5}">
                      <a16:colId xmlns="" xmlns:a16="http://schemas.microsoft.com/office/drawing/2014/main" val="3229095319"/>
                    </a:ext>
                  </a:extLst>
                </a:gridCol>
              </a:tblGrid>
              <a:tr h="1060726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 u="none" strike="noStrike" cap="none" noProof="0" dirty="0">
                          <a:solidFill>
                            <a:srgbClr val="FFFFFF"/>
                          </a:solidFill>
                          <a:sym typeface="Arial"/>
                        </a:rPr>
                        <a:t>Interpreted specifications </a:t>
                      </a:r>
                      <a:endParaRPr lang="en-US" sz="1900">
                        <a:solidFill>
                          <a:srgbClr val="FFFFFF"/>
                        </a:solidFill>
                        <a:sym typeface="Arial"/>
                      </a:endParaRPr>
                    </a:p>
                  </a:txBody>
                  <a:tcPr marL="54033" marR="54033" marT="27033" marB="270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281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 u="none" strike="noStrike" cap="none" noProof="0" dirty="0">
                          <a:solidFill>
                            <a:schemeClr val="bg1"/>
                          </a:solidFill>
                          <a:sym typeface="Arial"/>
                        </a:rPr>
                        <a:t>Final Design </a:t>
                      </a:r>
                      <a:endParaRPr lang="en-US" sz="1900" u="none" strike="noStrike" cap="none" noProof="0" dirty="0">
                        <a:solidFill>
                          <a:srgbClr val="FFFFFF"/>
                        </a:solidFill>
                        <a:sym typeface="Arial"/>
                      </a:endParaRPr>
                    </a:p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 u="none" strike="noStrike" cap="none" noProof="0" dirty="0">
                          <a:solidFill>
                            <a:schemeClr val="bg1"/>
                          </a:solidFill>
                          <a:sym typeface="Arial"/>
                        </a:rPr>
                        <a:t>Requirement </a:t>
                      </a:r>
                      <a:endParaRPr lang="en-US" sz="1900" dirty="0">
                        <a:solidFill>
                          <a:srgbClr val="FFFFFF"/>
                        </a:solidFill>
                        <a:sym typeface="Arial"/>
                      </a:endParaRPr>
                    </a:p>
                  </a:txBody>
                  <a:tcPr marL="121933" marR="121933" marT="60967" marB="609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281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 dirty="0">
                          <a:solidFill>
                            <a:srgbClr val="FFFFFF"/>
                          </a:solidFill>
                          <a:sym typeface="Arial"/>
                        </a:rPr>
                        <a:t>Prototype Requirement </a:t>
                      </a:r>
                    </a:p>
                  </a:txBody>
                  <a:tcPr marL="121933" marR="121933" marT="60967" marB="609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281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 dirty="0">
                          <a:solidFill>
                            <a:schemeClr val="bg1"/>
                          </a:solidFill>
                          <a:sym typeface="Arial"/>
                        </a:rPr>
                        <a:t>Prototype</a:t>
                      </a:r>
                      <a:endParaRPr lang="en-US" sz="1900" dirty="0">
                        <a:solidFill>
                          <a:srgbClr val="FFFFFF"/>
                        </a:solidFill>
                        <a:sym typeface="Arial"/>
                      </a:endParaRPr>
                    </a:p>
                  </a:txBody>
                  <a:tcPr marL="121933" marR="121933" marT="60967" marB="609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281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64980901"/>
                  </a:ext>
                </a:extLst>
              </a:tr>
              <a:tr h="7668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900" b="0" dirty="0">
                          <a:solidFill>
                            <a:srgbClr val="FFFFFF"/>
                          </a:solidFill>
                          <a:effectLst/>
                          <a:latin typeface="Rockwell"/>
                          <a:ea typeface="DengXian"/>
                          <a:cs typeface="Times New Roman"/>
                        </a:rPr>
                        <a:t>Plate Location</a:t>
                      </a:r>
                    </a:p>
                  </a:txBody>
                  <a:tcPr marL="68580" marR="68580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28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900" b="0" dirty="0">
                          <a:solidFill>
                            <a:srgbClr val="000000"/>
                          </a:solidFill>
                          <a:effectLst/>
                          <a:latin typeface="Rockwell"/>
                          <a:ea typeface="DengXian"/>
                          <a:cs typeface="Times New Roman"/>
                        </a:rPr>
                        <a:t>stomach, shoulder, ribs, hips </a:t>
                      </a:r>
                      <a:endParaRPr lang="en-US" sz="1900" b="0" dirty="0">
                        <a:effectLst/>
                        <a:latin typeface="Rockwell"/>
                        <a:ea typeface="DengXian"/>
                        <a:cs typeface="Times New Roman"/>
                      </a:endParaRPr>
                    </a:p>
                  </a:txBody>
                  <a:tcPr marL="68580" marR="68580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900" b="0" dirty="0">
                          <a:effectLst/>
                          <a:latin typeface="Rockwell"/>
                          <a:ea typeface="DengXian"/>
                          <a:cs typeface="Times New Roman"/>
                        </a:rPr>
                        <a:t>stomach, ribs</a:t>
                      </a:r>
                    </a:p>
                  </a:txBody>
                  <a:tcPr marL="68580" marR="68580" marT="9525" marB="95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900" b="0" dirty="0">
                          <a:solidFill>
                            <a:srgbClr val="000000"/>
                          </a:solidFill>
                          <a:effectLst/>
                          <a:latin typeface="Rockwell"/>
                          <a:ea typeface="DengXian"/>
                          <a:cs typeface="Times New Roman"/>
                        </a:rPr>
                        <a:t>Plate placement</a:t>
                      </a:r>
                      <a:endParaRPr lang="en-US" sz="1900" b="0" dirty="0">
                        <a:effectLst/>
                        <a:latin typeface="Rockwell"/>
                        <a:ea typeface="DengXian"/>
                        <a:cs typeface="Times New Roman"/>
                      </a:endParaRPr>
                    </a:p>
                  </a:txBody>
                  <a:tcPr marL="68580" marR="68580" marT="9525" marB="95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68091899"/>
                  </a:ext>
                </a:extLst>
              </a:tr>
              <a:tr h="7668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 u="none" strike="noStrike" cap="none" noProof="0" dirty="0">
                          <a:solidFill>
                            <a:srgbClr val="FFFFFF"/>
                          </a:solidFill>
                          <a:sym typeface="Arial"/>
                        </a:rPr>
                        <a:t>Maximum Weight Limit</a:t>
                      </a:r>
                      <a:endParaRPr lang="en-US" sz="1900">
                        <a:solidFill>
                          <a:srgbClr val="FFFFFF"/>
                        </a:solidFill>
                        <a:latin typeface="+mn-lt"/>
                        <a:sym typeface="Arial"/>
                      </a:endParaRPr>
                    </a:p>
                  </a:txBody>
                  <a:tcPr marL="54033" marR="54033" marT="27033" marB="270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28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 u="none" strike="noStrike" cap="none" noProof="0" dirty="0">
                          <a:sym typeface="Arial"/>
                        </a:rPr>
                        <a:t>890 Newtons</a:t>
                      </a:r>
                      <a:endParaRPr lang="en-US" sz="1900" b="0" i="0" u="none" strike="noStrike" cap="none" noProof="0" dirty="0">
                        <a:solidFill>
                          <a:srgbClr val="000000"/>
                        </a:solidFill>
                        <a:latin typeface="+mn-lt"/>
                        <a:sym typeface="Arial"/>
                      </a:endParaRPr>
                    </a:p>
                  </a:txBody>
                  <a:tcPr marL="121933" marR="121933" marT="60967" marB="609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FE8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 dirty="0">
                          <a:sym typeface="Arial"/>
                        </a:rPr>
                        <a:t>200 Newtons</a:t>
                      </a:r>
                    </a:p>
                  </a:txBody>
                  <a:tcPr marL="121933" marR="121933" marT="60967" marB="60967" anchor="ctr">
                    <a:solidFill>
                      <a:srgbClr val="EFE8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 dirty="0">
                          <a:sym typeface="Arial"/>
                        </a:rPr>
                        <a:t>200 Newtons</a:t>
                      </a:r>
                    </a:p>
                  </a:txBody>
                  <a:tcPr marL="121933" marR="121933" marT="60967" marB="60967" anchor="ctr">
                    <a:solidFill>
                      <a:srgbClr val="EFE8E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920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 u="none" strike="noStrike" cap="none" dirty="0">
                          <a:solidFill>
                            <a:srgbClr val="FFFFFF"/>
                          </a:solidFill>
                          <a:sym typeface="Arial"/>
                        </a:rPr>
                        <a:t>Sufficient Catch Height</a:t>
                      </a:r>
                      <a:endParaRPr lang="en-US" sz="1900" b="1">
                        <a:solidFill>
                          <a:srgbClr val="FFFFFF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33" marR="54033" marT="27033" marB="270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28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 u="none" strike="noStrike" cap="none" dirty="0">
                          <a:sym typeface="Arial"/>
                        </a:rPr>
                        <a:t>.91 Meter</a:t>
                      </a:r>
                      <a:endParaRPr lang="en-US" sz="1900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33" marR="121933" marT="60967" marB="609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 dirty="0">
                          <a:solidFill>
                            <a:srgbClr val="000000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0.3 meters</a:t>
                      </a:r>
                    </a:p>
                  </a:txBody>
                  <a:tcPr marL="121933" marR="121933" marT="60967" marB="6096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zh-CN" sz="1900" dirty="0">
                          <a:sym typeface="Arial"/>
                        </a:rPr>
                        <a:t>0.3 meters</a:t>
                      </a:r>
                      <a:endParaRPr lang="en-US" sz="1900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33" marR="121933" marT="60967" marB="60967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0271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zh-CN" sz="1900" dirty="0">
                          <a:solidFill>
                            <a:srgbClr val="FFFFFF"/>
                          </a:solidFill>
                          <a:sym typeface="Arial"/>
                        </a:rPr>
                        <a:t>Arm deployment time</a:t>
                      </a:r>
                      <a:endParaRPr lang="en-US" sz="1900" b="1">
                        <a:solidFill>
                          <a:srgbClr val="FFFFFF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33" marR="54033" marT="27033" marB="270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28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zh-CN" sz="1900" dirty="0">
                          <a:sym typeface="Arial"/>
                        </a:rPr>
                        <a:t>1 second</a:t>
                      </a:r>
                      <a:endParaRPr lang="en-US" sz="1900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33" marR="121933" marT="60967" marB="609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FE8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 dirty="0">
                          <a:solidFill>
                            <a:srgbClr val="000000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4 seconds</a:t>
                      </a:r>
                    </a:p>
                  </a:txBody>
                  <a:tcPr marL="121933" marR="121933" marT="60967" marB="60967" anchor="ctr">
                    <a:solidFill>
                      <a:srgbClr val="EFE8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zh-CN" sz="1900" dirty="0">
                          <a:sym typeface="Arial"/>
                        </a:rPr>
                        <a:t>1.3 seconds</a:t>
                      </a:r>
                      <a:endParaRPr lang="en-US" sz="1900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33" marR="121933" marT="60967" marB="60967" anchor="ctr">
                    <a:solidFill>
                      <a:srgbClr val="EFE8E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89633148"/>
                  </a:ext>
                </a:extLst>
              </a:tr>
              <a:tr h="70271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zh-CN" sz="1900" dirty="0">
                          <a:solidFill>
                            <a:srgbClr val="FFFFFF"/>
                          </a:solidFill>
                          <a:sym typeface="Arial"/>
                        </a:rPr>
                        <a:t>Diameter of arm</a:t>
                      </a:r>
                      <a:endParaRPr lang="en-US" sz="1900" b="1">
                        <a:solidFill>
                          <a:srgbClr val="FFFFFF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33" marR="54033" marT="27033" marB="270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28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 kern="1200" dirty="0">
                          <a:effectLst/>
                        </a:rPr>
                        <a:t>5.08 inches or less</a:t>
                      </a:r>
                      <a:endParaRPr lang="en-US" sz="1900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33" marR="121933" marT="60967" marB="609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lang="en-US" sz="1900" kern="1200" dirty="0">
                          <a:effectLst/>
                        </a:rPr>
                        <a:t>5.08 inches or less</a:t>
                      </a:r>
                      <a:endParaRPr lang="en-US" sz="1900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33" marR="121933" marT="60967" marB="60967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zh-CN" sz="1900" kern="1200" dirty="0">
                          <a:effectLst/>
                        </a:rPr>
                        <a:t>1.905 cm</a:t>
                      </a:r>
                      <a:r>
                        <a:rPr lang="en-US" sz="1900" kern="1200" dirty="0">
                          <a:effectLst/>
                        </a:rPr>
                        <a:t> </a:t>
                      </a:r>
                      <a:r>
                        <a:rPr lang="en-US" sz="1900" kern="1200" dirty="0" smtClean="0">
                          <a:effectLst/>
                        </a:rPr>
                        <a:t>od </a:t>
                      </a:r>
                      <a:r>
                        <a:rPr lang="en-US" sz="1900" kern="1200" dirty="0">
                          <a:effectLst/>
                        </a:rPr>
                        <a:t>1.5875 cm id</a:t>
                      </a:r>
                      <a:endParaRPr lang="en-US" sz="1900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33" marR="121933" marT="60967" marB="60967" anchor="ctr"/>
                </a:tc>
                <a:extLst>
                  <a:ext uri="{0D108BD9-81ED-4DB2-BD59-A6C34878D82A}">
                    <a16:rowId xmlns="" xmlns:a16="http://schemas.microsoft.com/office/drawing/2014/main" val="402662348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>
            <p:extLst>
              <p:ext uri="{D42A27DB-BD31-4B8C-83A1-F6EECF244321}">
                <p14:modId xmlns:p14="http://schemas.microsoft.com/office/powerpoint/2010/main" val="2848493677"/>
              </p:ext>
            </p:extLst>
          </p:nvPr>
        </p:nvSpPr>
        <p:spPr>
          <a:xfrm>
            <a:off x="4728886" y="6412302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References: 53</a:t>
            </a:r>
          </a:p>
        </p:txBody>
      </p:sp>
    </p:spTree>
    <p:extLst>
      <p:ext uri="{BB962C8B-B14F-4D97-AF65-F5344CB8AC3E}">
        <p14:creationId xmlns:p14="http://schemas.microsoft.com/office/powerpoint/2010/main" val="21363321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45" y="26957"/>
            <a:ext cx="10058400" cy="1609344"/>
          </a:xfrm>
        </p:spPr>
        <p:txBody>
          <a:bodyPr>
            <a:noAutofit/>
          </a:bodyPr>
          <a:lstStyle/>
          <a:p>
            <a:r>
              <a:rPr lang="en-US" altLang="zh-CN" sz="4000" dirty="0">
                <a:solidFill>
                  <a:schemeClr val="tx1"/>
                </a:solidFill>
              </a:rPr>
              <a:t>Validation</a:t>
            </a:r>
            <a:r>
              <a:rPr lang="zh-CN" altLang="en-US" sz="4000" dirty="0">
                <a:solidFill>
                  <a:schemeClr val="tx1"/>
                </a:solidFill>
              </a:rPr>
              <a:t> </a:t>
            </a:r>
            <a:r>
              <a:rPr lang="en-US" altLang="zh-CN" sz="4000" dirty="0">
                <a:solidFill>
                  <a:schemeClr val="tx1"/>
                </a:solidFill>
              </a:rPr>
              <a:t>against</a:t>
            </a:r>
            <a:r>
              <a:rPr lang="zh-CN" altLang="en-US" sz="4000" dirty="0">
                <a:solidFill>
                  <a:schemeClr val="tx1"/>
                </a:solidFill>
              </a:rPr>
              <a:t> </a:t>
            </a:r>
            <a:r>
              <a:rPr lang="en-US" altLang="zh-CN" sz="4000" dirty="0">
                <a:solidFill>
                  <a:schemeClr val="tx1"/>
                </a:solidFill>
              </a:rPr>
              <a:t>customer</a:t>
            </a:r>
            <a:r>
              <a:rPr lang="zh-CN" altLang="en-US" sz="4000" dirty="0">
                <a:solidFill>
                  <a:schemeClr val="tx1"/>
                </a:solidFill>
              </a:rPr>
              <a:t> </a:t>
            </a:r>
            <a:r>
              <a:rPr lang="en-US" altLang="zh-CN" sz="4000" dirty="0">
                <a:solidFill>
                  <a:schemeClr val="tx1"/>
                </a:solidFill>
              </a:rPr>
              <a:t>needs</a:t>
            </a:r>
            <a:r>
              <a:rPr lang="zh-CN" altLang="en-US" sz="4000" dirty="0">
                <a:solidFill>
                  <a:schemeClr val="tx1"/>
                </a:solidFill>
              </a:rPr>
              <a:t> </a:t>
            </a:r>
            <a:r>
              <a:rPr lang="mr-IN" altLang="zh-CN" sz="4000">
                <a:solidFill>
                  <a:schemeClr val="tx1"/>
                </a:solidFill>
              </a:rPr>
              <a:t>–</a:t>
            </a:r>
            <a:r>
              <a:rPr lang="zh-CN" altLang="en-US" sz="4000">
                <a:solidFill>
                  <a:schemeClr val="tx1"/>
                </a:solidFill>
              </a:rPr>
              <a:t> </a:t>
            </a:r>
            <a:r>
              <a:rPr lang="en-US" altLang="zh-CN" sz="4000">
                <a:solidFill>
                  <a:schemeClr val="tx1"/>
                </a:solidFill>
              </a:rPr>
              <a:t>comfortable</a:t>
            </a:r>
            <a:r>
              <a:rPr lang="zh-CN" altLang="en-US" sz="4000">
                <a:solidFill>
                  <a:schemeClr val="tx1"/>
                </a:solidFill>
              </a:rPr>
              <a:t> </a:t>
            </a:r>
            <a:r>
              <a:rPr lang="en-US" altLang="zh-CN" sz="4000">
                <a:solidFill>
                  <a:schemeClr val="tx1"/>
                </a:solidFill>
              </a:rPr>
              <a:t>and</a:t>
            </a:r>
            <a:r>
              <a:rPr lang="zh-CN" altLang="en-US" sz="4000">
                <a:solidFill>
                  <a:schemeClr val="tx1"/>
                </a:solidFill>
              </a:rPr>
              <a:t> </a:t>
            </a:r>
            <a:r>
              <a:rPr lang="en-US" altLang="zh-CN" sz="4000" dirty="0">
                <a:solidFill>
                  <a:schemeClr val="tx1"/>
                </a:solidFill>
              </a:rPr>
              <a:t>ease</a:t>
            </a:r>
            <a:r>
              <a:rPr lang="zh-CN" altLang="en-US" sz="4000" dirty="0">
                <a:solidFill>
                  <a:schemeClr val="tx1"/>
                </a:solidFill>
              </a:rPr>
              <a:t> </a:t>
            </a:r>
            <a:r>
              <a:rPr lang="en-US" altLang="zh-CN" sz="4000" dirty="0">
                <a:solidFill>
                  <a:schemeClr val="tx1"/>
                </a:solidFill>
              </a:rPr>
              <a:t>of</a:t>
            </a:r>
            <a:r>
              <a:rPr lang="zh-CN" altLang="en-US" sz="4000" dirty="0">
                <a:solidFill>
                  <a:schemeClr val="tx1"/>
                </a:solidFill>
              </a:rPr>
              <a:t> </a:t>
            </a:r>
            <a:r>
              <a:rPr lang="en-US" altLang="zh-CN" sz="4000" dirty="0">
                <a:solidFill>
                  <a:schemeClr val="tx1"/>
                </a:solidFill>
              </a:rPr>
              <a:t>use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graphicFrame>
        <p:nvGraphicFramePr>
          <p:cNvPr id="12" name="Shape 344"/>
          <p:cNvGraphicFramePr/>
          <p:nvPr>
            <p:extLst>
              <p:ext uri="{D42A27DB-BD31-4B8C-83A1-F6EECF244321}">
                <p14:modId xmlns:p14="http://schemas.microsoft.com/office/powerpoint/2010/main" val="139738971"/>
              </p:ext>
            </p:extLst>
          </p:nvPr>
        </p:nvGraphicFramePr>
        <p:xfrm>
          <a:off x="414779" y="1432876"/>
          <a:ext cx="10944520" cy="5099661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22187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74540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681566">
                  <a:extLst>
                    <a:ext uri="{9D8B030D-6E8A-4147-A177-3AD203B41FA5}">
                      <a16:colId xmlns="" xmlns:a16="http://schemas.microsoft.com/office/drawing/2014/main" val="2248137376"/>
                    </a:ext>
                  </a:extLst>
                </a:gridCol>
                <a:gridCol w="2298802">
                  <a:extLst>
                    <a:ext uri="{9D8B030D-6E8A-4147-A177-3AD203B41FA5}">
                      <a16:colId xmlns="" xmlns:a16="http://schemas.microsoft.com/office/drawing/2014/main" val="1147139267"/>
                    </a:ext>
                  </a:extLst>
                </a:gridCol>
              </a:tblGrid>
              <a:tr h="5939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solidFill>
                            <a:srgbClr val="FFFFFF"/>
                          </a:solidFill>
                          <a:sym typeface="Arial"/>
                        </a:rPr>
                        <a:t>Interpreted specifications </a:t>
                      </a:r>
                      <a:endParaRPr lang="en-US" sz="1600" b="1" u="none" strike="noStrike" cap="none" dirty="0">
                        <a:solidFill>
                          <a:srgbClr val="FFFFFF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33" marR="121933" marT="60967" marB="609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281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u="none" strike="noStrike" cap="none" noProof="0" dirty="0">
                          <a:solidFill>
                            <a:srgbClr val="FFFFFF"/>
                          </a:solidFill>
                          <a:sym typeface="Arial"/>
                        </a:rPr>
                        <a:t>Final Design </a:t>
                      </a:r>
                      <a:endParaRPr lang="en-US" sz="1600" u="none" strike="noStrike" cap="none" noProof="0" dirty="0">
                        <a:solidFill>
                          <a:schemeClr val="bg1"/>
                        </a:solidFill>
                        <a:sym typeface="Arial"/>
                      </a:endParaRPr>
                    </a:p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u="none" strike="noStrike" cap="none" noProof="0" dirty="0">
                          <a:solidFill>
                            <a:srgbClr val="FFFFFF"/>
                          </a:solidFill>
                          <a:sym typeface="Arial"/>
                        </a:rPr>
                        <a:t>Requirement </a:t>
                      </a:r>
                      <a:endParaRPr lang="en-US" sz="1600" dirty="0">
                        <a:solidFill>
                          <a:schemeClr val="bg1"/>
                        </a:solidFill>
                        <a:sym typeface="Arial"/>
                      </a:endParaRPr>
                    </a:p>
                  </a:txBody>
                  <a:tcPr marL="121933" marR="121933" marT="60967" marB="609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28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b="0" dirty="0">
                          <a:solidFill>
                            <a:srgbClr val="FFFFFF"/>
                          </a:solidFill>
                          <a:latin typeface="+mn-lt"/>
                        </a:rPr>
                        <a:t>Prototype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b="0" dirty="0">
                          <a:solidFill>
                            <a:srgbClr val="FFFFFF"/>
                          </a:solidFill>
                          <a:latin typeface="+mn-lt"/>
                        </a:rPr>
                        <a:t>Requirement</a:t>
                      </a:r>
                    </a:p>
                  </a:txBody>
                  <a:tcPr marL="121933" marR="121933" marT="60967" marB="609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28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zh-CN" sz="1600" u="none" strike="noStrike" cap="none" dirty="0">
                          <a:solidFill>
                            <a:srgbClr val="FFFFFF"/>
                          </a:solidFill>
                          <a:sym typeface="Arial"/>
                        </a:rPr>
                        <a:t>Prototype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33" marR="121933" marT="60967" marB="609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281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939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solidFill>
                            <a:srgbClr val="FFFFFF"/>
                          </a:solidFill>
                          <a:sym typeface="Arial"/>
                        </a:rPr>
                        <a:t>Suitable Size</a:t>
                      </a:r>
                      <a:endParaRPr lang="en-US" sz="1600" b="1" dirty="0">
                        <a:solidFill>
                          <a:srgbClr val="FFFFFF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33" marR="121933" marT="60967" marB="609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28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sym typeface="Arial"/>
                        </a:rPr>
                        <a:t>standard unisex sizes (in.) Medium - Chest (38-40), Waist - (32-33)</a:t>
                      </a:r>
                      <a:endParaRPr lang="en-US" sz="1600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33" marR="121933" marT="60967" marB="609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One size/ medium</a:t>
                      </a:r>
                    </a:p>
                  </a:txBody>
                  <a:tcPr marL="121933" marR="121933" marT="60967" marB="6096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dirty="0">
                          <a:sym typeface="Arial"/>
                        </a:rPr>
                        <a:t>One size/ medium</a:t>
                      </a:r>
                      <a:endParaRPr lang="en-US" sz="1600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33" marR="121933" marT="60967" marB="6096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417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solidFill>
                            <a:srgbClr val="FFFFFF"/>
                          </a:solidFill>
                          <a:sym typeface="Arial"/>
                        </a:rPr>
                        <a:t>Suitable Weight </a:t>
                      </a:r>
                      <a:endParaRPr lang="en-US" sz="1600" b="1" u="none" strike="noStrike" cap="none" dirty="0">
                        <a:solidFill>
                          <a:srgbClr val="FFFFFF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33" marR="121933" marT="60967" marB="609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28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u="none" strike="noStrike" cap="none" dirty="0"/>
                        <a:t>≤ 9 Kg</a:t>
                      </a:r>
                      <a:endParaRPr lang="en-US" sz="1600" dirty="0">
                        <a:latin typeface="+mn-lt"/>
                      </a:endParaRPr>
                    </a:p>
                  </a:txBody>
                  <a:tcPr marL="121933" marR="121933" marT="60967" marB="609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u="none" strike="noStrike" cap="none" dirty="0"/>
                        <a:t>≤ 9 Kg</a:t>
                      </a:r>
                      <a:endParaRPr lang="en-US" sz="1600" dirty="0">
                        <a:latin typeface="+mn-lt"/>
                      </a:endParaRPr>
                    </a:p>
                  </a:txBody>
                  <a:tcPr marL="121933" marR="121933" marT="60967" marB="6096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dirty="0"/>
                        <a:t>2.27kg</a:t>
                      </a:r>
                      <a:endParaRPr lang="en-US" sz="1600" dirty="0">
                        <a:latin typeface="+mn-lt"/>
                      </a:endParaRPr>
                    </a:p>
                  </a:txBody>
                  <a:tcPr marL="121933" marR="121933" marT="60967" marB="60967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93982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dirty="0">
                          <a:solidFill>
                            <a:srgbClr val="FFFFFF"/>
                          </a:solidFill>
                        </a:rPr>
                        <a:t>Number of Assembly Parts</a:t>
                      </a:r>
                      <a:endParaRPr lang="en-US" sz="1600" b="1" dirty="0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 marL="121933" marR="121933" marT="60967" marB="609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28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dirty="0"/>
                        <a:t>≤ 10 parts</a:t>
                      </a:r>
                      <a:endParaRPr lang="en-US" sz="16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21933" marR="121933" marT="60967" marB="609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≤ 10 parts</a:t>
                      </a:r>
                      <a:endParaRPr lang="en-US" sz="16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21933" marR="121933" marT="60967" marB="6096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zh-CN" sz="1600" dirty="0"/>
                        <a:t>2</a:t>
                      </a:r>
                      <a:endParaRPr lang="en-US" sz="16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21933" marR="121933" marT="60967" marB="60967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17212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dirty="0">
                          <a:solidFill>
                            <a:srgbClr val="FFFFFF"/>
                          </a:solidFill>
                        </a:rPr>
                        <a:t>Time to assemble</a:t>
                      </a:r>
                      <a:endParaRPr lang="en-US" sz="1600" b="1" dirty="0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 marL="121933" marR="121933" marT="60967" marB="609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281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dirty="0"/>
                        <a:t> ≤ 20 minutes</a:t>
                      </a:r>
                      <a:endParaRPr lang="en-US" sz="16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21933" marR="121933" marT="60967" marB="609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dirty="0"/>
                        <a:t>≤ 20 minutes</a:t>
                      </a:r>
                      <a:endParaRPr lang="en-US" sz="16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21933" marR="121933" marT="60967" marB="6096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dirty="0"/>
                        <a:t>≤ 20 minutes</a:t>
                      </a:r>
                      <a:endParaRPr lang="en-US" sz="16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21933" marR="121933" marT="60967" marB="60967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4023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solidFill>
                            <a:srgbClr val="FFFFFF"/>
                          </a:solidFill>
                          <a:sym typeface="Arial"/>
                        </a:rPr>
                        <a:t>Time to reassemble</a:t>
                      </a:r>
                      <a:endParaRPr lang="en-US" sz="1600" b="1" dirty="0">
                        <a:solidFill>
                          <a:srgbClr val="FFFFFF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33" marR="121933" marT="60967" marB="609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28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sym typeface="Arial"/>
                        </a:rPr>
                        <a:t>≤ 5 minutes</a:t>
                      </a:r>
                      <a:endParaRPr lang="en-US" sz="1600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33" marR="121933" marT="60967" marB="609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u="none" strike="noStrike" cap="none" dirty="0">
                          <a:sym typeface="Arial"/>
                        </a:rPr>
                        <a:t>≤ 5 minutes</a:t>
                      </a:r>
                      <a:endParaRPr lang="en-US" sz="1600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33" marR="121933" marT="60967" marB="6096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sym typeface="Arial"/>
                        </a:rPr>
                        <a:t>≤ 5 minutes</a:t>
                      </a:r>
                      <a:endParaRPr lang="en-US" sz="1600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33" marR="121933" marT="60967" marB="60967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31626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dirty="0">
                          <a:solidFill>
                            <a:srgbClr val="FFFFFF"/>
                          </a:solidFill>
                        </a:rPr>
                        <a:t>Time to put on</a:t>
                      </a:r>
                      <a:endParaRPr lang="en-US" sz="1600" b="1" dirty="0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 marL="121933" marR="121933" marT="60967" marB="609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281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dirty="0"/>
                        <a:t>≤ 3 minutes</a:t>
                      </a:r>
                      <a:endParaRPr lang="en-US" sz="16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21933" marR="121933" marT="60967" marB="609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≤ 3 minutes</a:t>
                      </a:r>
                      <a:endParaRPr lang="en-US" sz="16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21933" marR="121933" marT="60967" marB="60967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dirty="0"/>
                        <a:t>≤ </a:t>
                      </a:r>
                      <a:r>
                        <a:rPr lang="en-US" altLang="zh-CN" sz="1600" dirty="0"/>
                        <a:t>3</a:t>
                      </a:r>
                      <a:r>
                        <a:rPr lang="en-US" sz="1600" dirty="0"/>
                        <a:t>min</a:t>
                      </a:r>
                      <a:r>
                        <a:rPr lang="en-US" altLang="zh-CN" sz="1600" dirty="0"/>
                        <a:t>utes</a:t>
                      </a:r>
                      <a:endParaRPr lang="en-US" sz="16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21933" marR="121933" marT="60967" marB="60967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939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solidFill>
                            <a:srgbClr val="FFFFFF"/>
                          </a:solidFill>
                          <a:sym typeface="Arial"/>
                        </a:rPr>
                        <a:t>Percent Shrinkage</a:t>
                      </a:r>
                      <a:endParaRPr lang="en-US" sz="1600" b="1" dirty="0">
                        <a:solidFill>
                          <a:srgbClr val="FFFFFF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33" marR="121933" marT="60967" marB="609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28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sym typeface="Arial"/>
                        </a:rPr>
                        <a:t>assuming washable, &lt; 5%</a:t>
                      </a:r>
                      <a:endParaRPr lang="en-US" sz="1600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33" marR="121933" marT="60967" marB="609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u="none" strike="noStrike" cap="none" dirty="0">
                          <a:sym typeface="Arial"/>
                        </a:rPr>
                        <a:t>assuming washable, &lt; 5%</a:t>
                      </a:r>
                      <a:endParaRPr lang="en-US" sz="1600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33" marR="121933" marT="60967" marB="6096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dirty="0">
                          <a:sym typeface="Arial"/>
                        </a:rPr>
                        <a:t>0%</a:t>
                      </a:r>
                      <a:endParaRPr lang="en-US" sz="1600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33" marR="121933" marT="60967" marB="60967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564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solidFill>
                            <a:srgbClr val="FFFFFF"/>
                          </a:solidFill>
                          <a:sym typeface="Arial"/>
                        </a:rPr>
                        <a:t>Percent Dampness</a:t>
                      </a:r>
                      <a:endParaRPr lang="en-US" sz="1600" b="1" dirty="0">
                        <a:solidFill>
                          <a:srgbClr val="FFFFFF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33" marR="121933" marT="60967" marB="609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28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sym typeface="Arial"/>
                        </a:rPr>
                        <a:t>0% water reaching sensors</a:t>
                      </a:r>
                      <a:endParaRPr lang="en-US" sz="1600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33" marR="121933" marT="60967" marB="609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FE8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100%</a:t>
                      </a:r>
                    </a:p>
                  </a:txBody>
                  <a:tcPr marL="121933" marR="121933" marT="60967" marB="60967" anchor="ctr">
                    <a:solidFill>
                      <a:srgbClr val="EFE8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zh-CN" sz="1600" dirty="0">
                          <a:sym typeface="Arial"/>
                        </a:rPr>
                        <a:t>100%</a:t>
                      </a:r>
                      <a:endParaRPr lang="en-US" sz="1600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33" marR="121933" marT="60967" marB="60967" anchor="ctr">
                    <a:solidFill>
                      <a:srgbClr val="EFE8E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52716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solidFill>
                            <a:srgbClr val="FFFFFF"/>
                          </a:solidFill>
                          <a:effectLst/>
                        </a:rPr>
                        <a:t>Temperature Moderation</a:t>
                      </a:r>
                      <a:endParaRPr lang="en-US" sz="1600" b="1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9050" marR="1905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28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At least 4 holes, &gt;3 ventilation areas additional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19050" marR="1905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  <a:latin typeface="+mn-lt"/>
                        </a:rPr>
                        <a:t>Without mesh</a:t>
                      </a:r>
                    </a:p>
                  </a:txBody>
                  <a:tcPr marL="19050" marR="19050" marT="12700" marB="127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Without mesh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19050" marR="19050" marT="12700" marB="127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48921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14668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611" y="290898"/>
            <a:ext cx="10058400" cy="1609344"/>
          </a:xfrm>
        </p:spPr>
        <p:txBody>
          <a:bodyPr>
            <a:normAutofit/>
          </a:bodyPr>
          <a:lstStyle/>
          <a:p>
            <a:r>
              <a:rPr lang="en-US" altLang="zh-CN" sz="4400" dirty="0">
                <a:solidFill>
                  <a:schemeClr val="tx1"/>
                </a:solidFill>
              </a:rPr>
              <a:t>Validation</a:t>
            </a:r>
            <a:r>
              <a:rPr lang="zh-CN" altLang="en-US" sz="4400" dirty="0">
                <a:solidFill>
                  <a:schemeClr val="tx1"/>
                </a:solidFill>
              </a:rPr>
              <a:t> </a:t>
            </a:r>
            <a:r>
              <a:rPr lang="en-US" altLang="zh-CN" sz="4400" dirty="0">
                <a:solidFill>
                  <a:schemeClr val="tx1"/>
                </a:solidFill>
              </a:rPr>
              <a:t>against</a:t>
            </a:r>
            <a:r>
              <a:rPr lang="zh-CN" altLang="en-US" sz="4400" dirty="0">
                <a:solidFill>
                  <a:schemeClr val="tx1"/>
                </a:solidFill>
              </a:rPr>
              <a:t> </a:t>
            </a:r>
            <a:r>
              <a:rPr lang="en-US" altLang="zh-CN" sz="4400" dirty="0">
                <a:solidFill>
                  <a:schemeClr val="tx1"/>
                </a:solidFill>
              </a:rPr>
              <a:t>customer</a:t>
            </a:r>
            <a:r>
              <a:rPr lang="zh-CN" altLang="en-US" sz="4400" dirty="0">
                <a:solidFill>
                  <a:schemeClr val="tx1"/>
                </a:solidFill>
              </a:rPr>
              <a:t> </a:t>
            </a:r>
            <a:r>
              <a:rPr lang="en-US" altLang="zh-CN" sz="4400" dirty="0">
                <a:solidFill>
                  <a:schemeClr val="tx1"/>
                </a:solidFill>
              </a:rPr>
              <a:t>needs – Affordable &amp; fashionable</a:t>
            </a:r>
            <a:endParaRPr lang="en-US" sz="4400" dirty="0">
              <a:solidFill>
                <a:schemeClr val="tx1"/>
              </a:solidFill>
            </a:endParaRPr>
          </a:p>
        </p:txBody>
      </p:sp>
      <p:graphicFrame>
        <p:nvGraphicFramePr>
          <p:cNvPr id="12" name="Shape 35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2987637"/>
              </p:ext>
            </p:extLst>
          </p:nvPr>
        </p:nvGraphicFramePr>
        <p:xfrm>
          <a:off x="1069975" y="2120900"/>
          <a:ext cx="10058398" cy="3497635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92094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7166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782895">
                  <a:extLst>
                    <a:ext uri="{9D8B030D-6E8A-4147-A177-3AD203B41FA5}">
                      <a16:colId xmlns="" xmlns:a16="http://schemas.microsoft.com/office/drawing/2014/main" val="22281888"/>
                    </a:ext>
                  </a:extLst>
                </a:gridCol>
                <a:gridCol w="2782895">
                  <a:extLst>
                    <a:ext uri="{9D8B030D-6E8A-4147-A177-3AD203B41FA5}">
                      <a16:colId xmlns="" xmlns:a16="http://schemas.microsoft.com/office/drawing/2014/main" val="2928592509"/>
                    </a:ext>
                  </a:extLst>
                </a:gridCol>
              </a:tblGrid>
              <a:tr h="9086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100" u="none" strike="noStrike" cap="none" dirty="0">
                          <a:solidFill>
                            <a:srgbClr val="FFFFFF"/>
                          </a:solidFill>
                          <a:sym typeface="Arial"/>
                        </a:rPr>
                        <a:t>Interpreted specifications </a:t>
                      </a:r>
                      <a:endParaRPr lang="en-US" sz="2100" b="1" dirty="0">
                        <a:solidFill>
                          <a:srgbClr val="FFFFFF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04099" marR="104099" marT="60967" marB="609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281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400" u="none" strike="noStrike" cap="none" noProof="0" dirty="0">
                          <a:solidFill>
                            <a:srgbClr val="FFFFFF"/>
                          </a:solidFill>
                          <a:sym typeface="Arial"/>
                        </a:rPr>
                        <a:t>Final Design </a:t>
                      </a:r>
                      <a:endParaRPr lang="en-US" sz="2400" u="none" strike="noStrike" cap="none" noProof="0" dirty="0">
                        <a:solidFill>
                          <a:schemeClr val="bg1"/>
                        </a:solidFill>
                        <a:sym typeface="Arial"/>
                      </a:endParaRPr>
                    </a:p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400" u="none" strike="noStrike" cap="none" noProof="0" dirty="0">
                          <a:solidFill>
                            <a:srgbClr val="FFFFFF"/>
                          </a:solidFill>
                          <a:sym typeface="Arial"/>
                        </a:rPr>
                        <a:t>Requirement </a:t>
                      </a:r>
                      <a:endParaRPr lang="en-US" sz="2400" dirty="0">
                        <a:solidFill>
                          <a:schemeClr val="bg1"/>
                        </a:solidFill>
                        <a:sym typeface="Arial"/>
                      </a:endParaRPr>
                    </a:p>
                  </a:txBody>
                  <a:tcPr marL="104099" marR="104099" marT="60967" marB="609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28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400" b="0" dirty="0">
                          <a:solidFill>
                            <a:srgbClr val="FFFFFF"/>
                          </a:solidFill>
                          <a:latin typeface="+mn-lt"/>
                        </a:rPr>
                        <a:t>Prototype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400" b="0" dirty="0">
                          <a:solidFill>
                            <a:srgbClr val="FFFFFF"/>
                          </a:solidFill>
                          <a:latin typeface="+mn-lt"/>
                        </a:rPr>
                        <a:t>Requirement</a:t>
                      </a:r>
                    </a:p>
                  </a:txBody>
                  <a:tcPr marL="104099" marR="104099" marT="60967" marB="609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28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zh-CN" sz="2100" u="none" strike="noStrike" cap="none" dirty="0">
                          <a:solidFill>
                            <a:srgbClr val="FFFFFF"/>
                          </a:solidFill>
                          <a:sym typeface="Arial"/>
                        </a:rPr>
                        <a:t>Prototype</a:t>
                      </a:r>
                      <a:endParaRPr lang="en-US" sz="2100" b="1" dirty="0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 marL="104099" marR="104099" marT="60967" marB="609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281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823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 u="none" strike="noStrike" cap="none" dirty="0">
                          <a:solidFill>
                            <a:srgbClr val="FFFFFF"/>
                          </a:solidFill>
                        </a:rPr>
                        <a:t>Purchase cost </a:t>
                      </a:r>
                      <a:endParaRPr lang="en-US" sz="1900" b="1" u="none" strike="noStrike" cap="none" dirty="0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 marL="104099" marR="104099" marT="60967" marB="609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28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 u="none" strike="noStrike" cap="none" dirty="0">
                          <a:sym typeface="Arial"/>
                        </a:rPr>
                        <a:t>&lt; $500 (subjective to </a:t>
                      </a:r>
                      <a:r>
                        <a:rPr lang="en-US" sz="1900" dirty="0"/>
                        <a:t>change of </a:t>
                      </a:r>
                      <a:r>
                        <a:rPr lang="en-US" sz="1900" u="none" strike="noStrike" cap="none" dirty="0">
                          <a:sym typeface="Arial"/>
                        </a:rPr>
                        <a:t>cost analysis)</a:t>
                      </a:r>
                      <a:endParaRPr lang="en-US" sz="1900" dirty="0">
                        <a:solidFill>
                          <a:schemeClr val="tx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04099" marR="104099" marT="60967" marB="609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FE8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 u="none" strike="noStrike" cap="none" dirty="0">
                          <a:sym typeface="Arial"/>
                        </a:rPr>
                        <a:t>&lt; $500 </a:t>
                      </a:r>
                      <a:endParaRPr lang="en-US" sz="1900" dirty="0">
                        <a:solidFill>
                          <a:schemeClr val="tx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04099" marR="104099" marT="60967" marB="6096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FE8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zh-CN" sz="1900" dirty="0">
                          <a:sym typeface="Arial"/>
                        </a:rPr>
                        <a:t>$358.59</a:t>
                      </a:r>
                      <a:endParaRPr lang="en-US" sz="1900" dirty="0">
                        <a:solidFill>
                          <a:schemeClr val="tx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04099" marR="104099" marT="60967" marB="6096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FE8E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52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 dirty="0">
                          <a:solidFill>
                            <a:srgbClr val="FFFFFF"/>
                          </a:solidFill>
                        </a:rPr>
                        <a:t>C</a:t>
                      </a:r>
                      <a:r>
                        <a:rPr lang="en-US" sz="1900" u="none" strike="noStrike" cap="none" dirty="0">
                          <a:solidFill>
                            <a:srgbClr val="FFFFFF"/>
                          </a:solidFill>
                        </a:rPr>
                        <a:t>olor</a:t>
                      </a:r>
                      <a:endParaRPr lang="en-US" sz="1900" b="1" dirty="0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 marL="104099" marR="104099" marT="60967" marB="609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28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 u="none" strike="noStrike" cap="none">
                          <a:sym typeface="Arial"/>
                        </a:rPr>
                        <a:t>Subjective</a:t>
                      </a:r>
                      <a:endParaRPr lang="en-US" sz="1900" u="none" strike="noStrike" cap="none" dirty="0">
                        <a:sym typeface="Arial"/>
                      </a:endParaRPr>
                    </a:p>
                  </a:txBody>
                  <a:tcPr marL="104099" marR="104099" marT="60967" marB="609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900" dirty="0">
                          <a:sym typeface="Arial"/>
                        </a:rPr>
                        <a:t>orange</a:t>
                      </a:r>
                      <a:endParaRPr lang="en-US" sz="1900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04099" marR="104099" marT="60967" marB="6096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zh-CN" sz="1900" dirty="0">
                          <a:sym typeface="Arial"/>
                        </a:rPr>
                        <a:t>orange</a:t>
                      </a:r>
                      <a:endParaRPr lang="en-US" sz="1900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04099" marR="104099" marT="60967" marB="60967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722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 dirty="0">
                          <a:solidFill>
                            <a:srgbClr val="FFFFFF"/>
                          </a:solidFill>
                        </a:rPr>
                        <a:t>S</a:t>
                      </a:r>
                      <a:r>
                        <a:rPr lang="en-US" sz="1900" u="none" strike="noStrike" cap="none" dirty="0">
                          <a:solidFill>
                            <a:srgbClr val="FFFFFF"/>
                          </a:solidFill>
                        </a:rPr>
                        <a:t>hape</a:t>
                      </a:r>
                      <a:endParaRPr lang="en-US" sz="1900" b="1" dirty="0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 marL="104099" marR="104099" marT="60967" marB="609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28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 u="none" strike="noStrike" cap="none">
                          <a:sym typeface="Arial"/>
                        </a:rPr>
                        <a:t>Subjective</a:t>
                      </a:r>
                      <a:endParaRPr lang="en-US" sz="1900" u="none" strike="noStrike" cap="none" dirty="0">
                        <a:sym typeface="Arial"/>
                      </a:endParaRPr>
                    </a:p>
                  </a:txBody>
                  <a:tcPr marL="104099" marR="104099" marT="60967" marB="609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900" dirty="0">
                          <a:sym typeface="Arial"/>
                        </a:rPr>
                        <a:t>vest</a:t>
                      </a:r>
                      <a:endParaRPr lang="en-US" sz="1900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04099" marR="104099" marT="60967" marB="6096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zh-CN" sz="1900" dirty="0">
                          <a:sym typeface="Arial"/>
                        </a:rPr>
                        <a:t>vest</a:t>
                      </a:r>
                      <a:endParaRPr lang="en-US" sz="1900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04099" marR="104099" marT="60967" marB="60967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="" xmlns:a16="http://schemas.microsoft.com/office/drawing/2014/main" id="{F57FE32F-A1D1-424B-B543-CFD812690197}"/>
              </a:ext>
            </a:extLst>
          </p:cNvPr>
          <p:cNvGraphicFramePr>
            <a:graphicFrameLocks noGrp="1"/>
          </p:cNvGraphicFramePr>
          <p:nvPr/>
        </p:nvGraphicFramePr>
        <p:xfrm>
          <a:off x="6967330" y="1411357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38063837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ysDash"/>
                    </a:lnL>
                    <a:lnR w="12700" cmpd="sng">
                      <a:solidFill>
                        <a:schemeClr val="bg1"/>
                      </a:solidFill>
                      <a:prstDash val="sysDash"/>
                    </a:lnR>
                    <a:lnT w="12700" cmpd="sng">
                      <a:solidFill>
                        <a:schemeClr val="bg1"/>
                      </a:solidFill>
                      <a:prstDash val="sysDash"/>
                    </a:lnT>
                    <a:lnB w="12700" cmpd="sng">
                      <a:solidFill>
                        <a:schemeClr val="bg1"/>
                      </a:solidFill>
                      <a:prstDash val="sysDash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825777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62062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663" y="502423"/>
            <a:ext cx="10058400" cy="1285096"/>
          </a:xfrm>
        </p:spPr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867" y="5700313"/>
            <a:ext cx="2401737" cy="7568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altLang="zh-CN" dirty="0"/>
              <a:t>Engineering</a:t>
            </a:r>
            <a:r>
              <a:rPr lang="zh-CN" altLang="en-US"/>
              <a:t> </a:t>
            </a:r>
            <a:r>
              <a:rPr lang="en-US"/>
              <a:t>Design process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83" y="757731"/>
            <a:ext cx="2936128" cy="22020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96" y="2436986"/>
            <a:ext cx="3199504" cy="293982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240463" y="4135438"/>
            <a:ext cx="2632893" cy="4286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Communication</a:t>
            </a:r>
            <a:r>
              <a:rPr lang="en-US" dirty="0"/>
              <a:t>&amp;</a:t>
            </a:r>
            <a:r>
              <a:rPr lang="en-US"/>
              <a:t> Teamwork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124950" y="3282814"/>
            <a:ext cx="1786307" cy="6612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Machining techniques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000500" y="5003013"/>
            <a:ext cx="2336802" cy="10827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Problem solving skills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6509" y="1858780"/>
            <a:ext cx="2017340" cy="20444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8443" y="2003229"/>
            <a:ext cx="2565559" cy="2561283"/>
          </a:xfrm>
          <a:prstGeom prst="rect">
            <a:avLst/>
          </a:prstGeom>
        </p:spPr>
      </p:pic>
      <p:sp>
        <p:nvSpPr>
          <p:cNvPr id="9" name="TextBox 8"/>
          <p:cNvSpPr txBox="1"/>
          <p:nvPr>
            <p:extLst>
              <p:ext uri="{D42A27DB-BD31-4B8C-83A1-F6EECF244321}">
                <p14:modId xmlns:p14="http://schemas.microsoft.com/office/powerpoint/2010/main" val="1238651409"/>
              </p:ext>
            </p:extLst>
          </p:nvPr>
        </p:nvSpPr>
        <p:spPr>
          <a:xfrm>
            <a:off x="2907189" y="456675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[43]</a:t>
            </a:r>
          </a:p>
        </p:txBody>
      </p:sp>
      <p:sp>
        <p:nvSpPr>
          <p:cNvPr id="12" name="TextBox 11"/>
          <p:cNvSpPr txBox="1"/>
          <p:nvPr>
            <p:extLst>
              <p:ext uri="{D42A27DB-BD31-4B8C-83A1-F6EECF244321}">
                <p14:modId xmlns:p14="http://schemas.microsoft.com/office/powerpoint/2010/main" val="1515224856"/>
              </p:ext>
            </p:extLst>
          </p:nvPr>
        </p:nvSpPr>
        <p:spPr>
          <a:xfrm>
            <a:off x="-352425" y="218122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[13]</a:t>
            </a:r>
          </a:p>
        </p:txBody>
      </p:sp>
      <p:sp>
        <p:nvSpPr>
          <p:cNvPr id="13" name="TextBox 12"/>
          <p:cNvSpPr txBox="1"/>
          <p:nvPr>
            <p:extLst>
              <p:ext uri="{D42A27DB-BD31-4B8C-83A1-F6EECF244321}">
                <p14:modId xmlns:p14="http://schemas.microsoft.com/office/powerpoint/2010/main" val="3431887320"/>
              </p:ext>
            </p:extLst>
          </p:nvPr>
        </p:nvSpPr>
        <p:spPr>
          <a:xfrm>
            <a:off x="5653263" y="1524000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[8]</a:t>
            </a:r>
          </a:p>
        </p:txBody>
      </p:sp>
    </p:spTree>
    <p:extLst>
      <p:ext uri="{BB962C8B-B14F-4D97-AF65-F5344CB8AC3E}">
        <p14:creationId xmlns:p14="http://schemas.microsoft.com/office/powerpoint/2010/main" val="6743048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tx1"/>
                </a:solidFill>
              </a:rPr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093976"/>
            <a:ext cx="10058400" cy="407822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To end: This is not getting better.</a:t>
            </a:r>
            <a:endParaRPr lang="en-US" b="1" dirty="0"/>
          </a:p>
          <a:p>
            <a:pPr>
              <a:lnSpc>
                <a:spcPct val="120000"/>
              </a:lnSpc>
            </a:pPr>
            <a:r>
              <a:rPr lang="en-US" dirty="0"/>
              <a:t>Cost of falls estimated to double by 2020.</a:t>
            </a:r>
            <a:endParaRPr lang="en-US" b="1" dirty="0"/>
          </a:p>
          <a:p>
            <a:pPr>
              <a:lnSpc>
                <a:spcPct val="120000"/>
              </a:lnSpc>
            </a:pPr>
            <a:r>
              <a:rPr lang="en-US" dirty="0"/>
              <a:t>Products on the market can’t stop falls.</a:t>
            </a:r>
          </a:p>
          <a:p>
            <a:pPr>
              <a:lnSpc>
                <a:spcPct val="120000"/>
              </a:lnSpc>
            </a:pPr>
            <a:r>
              <a:rPr lang="en-US" dirty="0"/>
              <a:t>Begin production ramp-up to manufacture larger quantities of the vest.</a:t>
            </a:r>
          </a:p>
          <a:p>
            <a:pPr>
              <a:lnSpc>
                <a:spcPct val="120000"/>
              </a:lnSpc>
            </a:pPr>
            <a:r>
              <a:rPr lang="en-US" dirty="0"/>
              <a:t>Primary Customer : patients and elderly people from nursing homes, hospitals, and eventually civilians once cost goes down.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>
            <p:extLst>
              <p:ext uri="{D42A27DB-BD31-4B8C-83A1-F6EECF244321}">
                <p14:modId xmlns:p14="http://schemas.microsoft.com/office/powerpoint/2010/main" val="3862481105"/>
              </p:ext>
            </p:extLst>
          </p:nvPr>
        </p:nvSpPr>
        <p:spPr>
          <a:xfrm>
            <a:off x="4229100" y="6177146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References: 31.</a:t>
            </a:r>
          </a:p>
        </p:txBody>
      </p:sp>
    </p:spTree>
    <p:extLst>
      <p:ext uri="{BB962C8B-B14F-4D97-AF65-F5344CB8AC3E}">
        <p14:creationId xmlns:p14="http://schemas.microsoft.com/office/powerpoint/2010/main" val="1862935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215" y="380999"/>
            <a:ext cx="10058400" cy="1609344"/>
          </a:xfrm>
        </p:spPr>
        <p:txBody>
          <a:bodyPr/>
          <a:lstStyle/>
          <a:p>
            <a:r>
              <a:rPr lang="en-US" altLang="zh-CN"/>
              <a:t>Problem</a:t>
            </a:r>
            <a:r>
              <a:rPr lang="zh-CN" altLang="en-US"/>
              <a:t> </a:t>
            </a:r>
            <a:r>
              <a:rPr lang="en-US" altLang="zh-CN" dirty="0"/>
              <a:t>statement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>
            <p:extLst>
              <p:ext uri="{D42A27DB-BD31-4B8C-83A1-F6EECF244321}">
                <p14:modId xmlns:p14="http://schemas.microsoft.com/office/powerpoint/2010/main" val="2248596697"/>
              </p:ext>
            </p:extLst>
          </p:nvPr>
        </p:nvSpPr>
        <p:spPr>
          <a:xfrm>
            <a:off x="6411951" y="1326995"/>
            <a:ext cx="4297363" cy="43764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endParaRPr lang="en-US" altLang="zh-CN" dirty="0"/>
          </a:p>
          <a:p>
            <a:pPr>
              <a:lnSpc>
                <a:spcPct val="200000"/>
              </a:lnSpc>
              <a:buChar char="•"/>
            </a:pPr>
            <a:r>
              <a:rPr lang="en-US" altLang="zh-CN" dirty="0"/>
              <a:t>2/3</a:t>
            </a:r>
            <a:r>
              <a:rPr lang="en-US" altLang="zh-CN" b="1" dirty="0"/>
              <a:t> </a:t>
            </a:r>
            <a:r>
              <a:rPr lang="en-US" altLang="zh-CN" dirty="0"/>
              <a:t>of victims will fall a second time within 6 months</a:t>
            </a:r>
          </a:p>
          <a:p>
            <a:pPr>
              <a:lnSpc>
                <a:spcPct val="200000"/>
              </a:lnSpc>
              <a:buFont typeface="Wingdings" pitchFamily="2" charset="2"/>
              <a:buChar char="•"/>
            </a:pPr>
            <a:r>
              <a:rPr lang="en-US" altLang="zh-CN" dirty="0"/>
              <a:t>1/4 of elders who fall and fracture a hip will die within 6 months. </a:t>
            </a:r>
          </a:p>
          <a:p>
            <a:pPr>
              <a:lnSpc>
                <a:spcPct val="200000"/>
              </a:lnSpc>
              <a:buChar char="•"/>
            </a:pPr>
            <a:r>
              <a:rPr lang="en-US" altLang="zh-CN" dirty="0"/>
              <a:t>Target customer: elderly (65+), disabled, and therapy patients </a:t>
            </a:r>
          </a:p>
          <a:p>
            <a:pPr>
              <a:lnSpc>
                <a:spcPct val="200000"/>
              </a:lnSpc>
              <a:buFont typeface="Wingdings" charset="2"/>
              <a:buChar char="Ø"/>
            </a:pPr>
            <a:endParaRPr lang="en-US" dirty="0"/>
          </a:p>
        </p:txBody>
      </p:sp>
      <p:sp>
        <p:nvSpPr>
          <p:cNvPr id="10" name="Shape 147"/>
          <p:cNvSpPr/>
          <p:nvPr/>
        </p:nvSpPr>
        <p:spPr>
          <a:xfrm>
            <a:off x="5834244" y="2140873"/>
            <a:ext cx="457667" cy="56907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8695" y="45480"/>
                </a:moveTo>
                <a:cubicBezTo>
                  <a:pt x="68017" y="45470"/>
                  <a:pt x="67325" y="45554"/>
                  <a:pt x="66655" y="45742"/>
                </a:cubicBezTo>
                <a:cubicBezTo>
                  <a:pt x="64612" y="46316"/>
                  <a:pt x="63369" y="47696"/>
                  <a:pt x="63390" y="49154"/>
                </a:cubicBezTo>
                <a:lnTo>
                  <a:pt x="56428" y="67429"/>
                </a:lnTo>
                <a:lnTo>
                  <a:pt x="51511" y="54523"/>
                </a:lnTo>
                <a:cubicBezTo>
                  <a:pt x="50951" y="53054"/>
                  <a:pt x="49201" y="52033"/>
                  <a:pt x="47186" y="51835"/>
                </a:cubicBezTo>
                <a:cubicBezTo>
                  <a:pt x="46853" y="51803"/>
                  <a:pt x="46512" y="51792"/>
                  <a:pt x="46175" y="51880"/>
                </a:cubicBezTo>
                <a:lnTo>
                  <a:pt x="46085" y="51869"/>
                </a:lnTo>
                <a:cubicBezTo>
                  <a:pt x="46021" y="51870"/>
                  <a:pt x="45956" y="51872"/>
                  <a:pt x="45893" y="51892"/>
                </a:cubicBezTo>
                <a:lnTo>
                  <a:pt x="45116" y="51926"/>
                </a:lnTo>
                <a:cubicBezTo>
                  <a:pt x="45020" y="51944"/>
                  <a:pt x="44926" y="51964"/>
                  <a:pt x="44848" y="52020"/>
                </a:cubicBezTo>
                <a:cubicBezTo>
                  <a:pt x="43308" y="52297"/>
                  <a:pt x="41987" y="53081"/>
                  <a:pt x="41363" y="54202"/>
                </a:cubicBezTo>
                <a:lnTo>
                  <a:pt x="30434" y="73842"/>
                </a:lnTo>
                <a:lnTo>
                  <a:pt x="19054" y="73842"/>
                </a:lnTo>
                <a:cubicBezTo>
                  <a:pt x="16170" y="73842"/>
                  <a:pt x="13833" y="75486"/>
                  <a:pt x="13833" y="77514"/>
                </a:cubicBezTo>
                <a:cubicBezTo>
                  <a:pt x="13833" y="79543"/>
                  <a:pt x="16170" y="81187"/>
                  <a:pt x="19054" y="81187"/>
                </a:cubicBezTo>
                <a:lnTo>
                  <a:pt x="32961" y="81187"/>
                </a:lnTo>
                <a:cubicBezTo>
                  <a:pt x="34611" y="81484"/>
                  <a:pt x="36311" y="81117"/>
                  <a:pt x="37487" y="80300"/>
                </a:cubicBezTo>
                <a:cubicBezTo>
                  <a:pt x="38431" y="79811"/>
                  <a:pt x="39075" y="79075"/>
                  <a:pt x="39210" y="78223"/>
                </a:cubicBezTo>
                <a:lnTo>
                  <a:pt x="45454" y="67001"/>
                </a:lnTo>
                <a:lnTo>
                  <a:pt x="51058" y="81712"/>
                </a:lnTo>
                <a:cubicBezTo>
                  <a:pt x="50471" y="83585"/>
                  <a:pt x="52101" y="85458"/>
                  <a:pt x="54772" y="85962"/>
                </a:cubicBezTo>
                <a:cubicBezTo>
                  <a:pt x="55123" y="86028"/>
                  <a:pt x="55475" y="86067"/>
                  <a:pt x="55829" y="86008"/>
                </a:cubicBezTo>
                <a:cubicBezTo>
                  <a:pt x="56021" y="86056"/>
                  <a:pt x="56221" y="86073"/>
                  <a:pt x="56428" y="86035"/>
                </a:cubicBezTo>
                <a:cubicBezTo>
                  <a:pt x="56634" y="86073"/>
                  <a:pt x="56834" y="86056"/>
                  <a:pt x="57026" y="86008"/>
                </a:cubicBezTo>
                <a:lnTo>
                  <a:pt x="58083" y="85962"/>
                </a:lnTo>
                <a:cubicBezTo>
                  <a:pt x="60755" y="85458"/>
                  <a:pt x="62385" y="83585"/>
                  <a:pt x="61797" y="81712"/>
                </a:cubicBezTo>
                <a:lnTo>
                  <a:pt x="69691" y="60989"/>
                </a:lnTo>
                <a:lnTo>
                  <a:pt x="79918" y="78998"/>
                </a:lnTo>
                <a:cubicBezTo>
                  <a:pt x="80847" y="80634"/>
                  <a:pt x="83259" y="81540"/>
                  <a:pt x="85614" y="81187"/>
                </a:cubicBezTo>
                <a:lnTo>
                  <a:pt x="99160" y="81187"/>
                </a:lnTo>
                <a:cubicBezTo>
                  <a:pt x="102044" y="81187"/>
                  <a:pt x="104381" y="79543"/>
                  <a:pt x="104381" y="77515"/>
                </a:cubicBezTo>
                <a:cubicBezTo>
                  <a:pt x="104381" y="75486"/>
                  <a:pt x="102044" y="73842"/>
                  <a:pt x="99160" y="73842"/>
                </a:cubicBezTo>
                <a:lnTo>
                  <a:pt x="88235" y="73842"/>
                </a:lnTo>
                <a:lnTo>
                  <a:pt x="73441" y="47790"/>
                </a:lnTo>
                <a:cubicBezTo>
                  <a:pt x="72638" y="46378"/>
                  <a:pt x="70729" y="45509"/>
                  <a:pt x="68695" y="45480"/>
                </a:cubicBezTo>
                <a:close/>
                <a:moveTo>
                  <a:pt x="17730" y="19482"/>
                </a:moveTo>
                <a:lnTo>
                  <a:pt x="102269" y="19482"/>
                </a:lnTo>
                <a:cubicBezTo>
                  <a:pt x="105389" y="19482"/>
                  <a:pt x="107918" y="21261"/>
                  <a:pt x="107918" y="23455"/>
                </a:cubicBezTo>
                <a:lnTo>
                  <a:pt x="107918" y="107608"/>
                </a:lnTo>
                <a:cubicBezTo>
                  <a:pt x="107918" y="109803"/>
                  <a:pt x="105389" y="111582"/>
                  <a:pt x="102269" y="111582"/>
                </a:cubicBezTo>
                <a:lnTo>
                  <a:pt x="17730" y="111582"/>
                </a:lnTo>
                <a:cubicBezTo>
                  <a:pt x="14610" y="111582"/>
                  <a:pt x="12081" y="109803"/>
                  <a:pt x="12081" y="107608"/>
                </a:cubicBezTo>
                <a:lnTo>
                  <a:pt x="12081" y="23455"/>
                </a:lnTo>
                <a:cubicBezTo>
                  <a:pt x="12081" y="21261"/>
                  <a:pt x="14610" y="19482"/>
                  <a:pt x="17730" y="19482"/>
                </a:cubicBezTo>
                <a:close/>
                <a:moveTo>
                  <a:pt x="12967" y="16224"/>
                </a:moveTo>
                <a:cubicBezTo>
                  <a:pt x="9495" y="16224"/>
                  <a:pt x="6681" y="18204"/>
                  <a:pt x="6681" y="20646"/>
                </a:cubicBezTo>
                <a:lnTo>
                  <a:pt x="6681" y="110418"/>
                </a:lnTo>
                <a:cubicBezTo>
                  <a:pt x="6681" y="112860"/>
                  <a:pt x="9495" y="114839"/>
                  <a:pt x="12967" y="114839"/>
                </a:cubicBezTo>
                <a:lnTo>
                  <a:pt x="107032" y="114839"/>
                </a:lnTo>
                <a:cubicBezTo>
                  <a:pt x="110504" y="114839"/>
                  <a:pt x="113318" y="112860"/>
                  <a:pt x="113318" y="110418"/>
                </a:cubicBezTo>
                <a:lnTo>
                  <a:pt x="113318" y="20646"/>
                </a:lnTo>
                <a:cubicBezTo>
                  <a:pt x="113318" y="18204"/>
                  <a:pt x="110504" y="16224"/>
                  <a:pt x="107032" y="16224"/>
                </a:cubicBezTo>
                <a:close/>
                <a:moveTo>
                  <a:pt x="51424" y="0"/>
                </a:moveTo>
                <a:lnTo>
                  <a:pt x="68575" y="0"/>
                </a:lnTo>
                <a:cubicBezTo>
                  <a:pt x="70084" y="0"/>
                  <a:pt x="71308" y="860"/>
                  <a:pt x="71308" y="1922"/>
                </a:cubicBezTo>
                <a:lnTo>
                  <a:pt x="71308" y="5766"/>
                </a:lnTo>
                <a:lnTo>
                  <a:pt x="72931" y="5766"/>
                </a:lnTo>
                <a:cubicBezTo>
                  <a:pt x="74441" y="5766"/>
                  <a:pt x="75664" y="6626"/>
                  <a:pt x="75664" y="7688"/>
                </a:cubicBezTo>
                <a:lnTo>
                  <a:pt x="75664" y="11064"/>
                </a:lnTo>
                <a:lnTo>
                  <a:pt x="109864" y="11064"/>
                </a:lnTo>
                <a:cubicBezTo>
                  <a:pt x="115462" y="11064"/>
                  <a:pt x="120000" y="14255"/>
                  <a:pt x="120000" y="18192"/>
                </a:cubicBezTo>
                <a:lnTo>
                  <a:pt x="120000" y="112871"/>
                </a:lnTo>
                <a:cubicBezTo>
                  <a:pt x="120000" y="116808"/>
                  <a:pt x="115462" y="120000"/>
                  <a:pt x="109864" y="120000"/>
                </a:cubicBezTo>
                <a:lnTo>
                  <a:pt x="10135" y="120000"/>
                </a:lnTo>
                <a:cubicBezTo>
                  <a:pt x="4537" y="120000"/>
                  <a:pt x="0" y="116808"/>
                  <a:pt x="0" y="112871"/>
                </a:cubicBezTo>
                <a:lnTo>
                  <a:pt x="0" y="18192"/>
                </a:lnTo>
                <a:cubicBezTo>
                  <a:pt x="0" y="14255"/>
                  <a:pt x="4537" y="11064"/>
                  <a:pt x="10135" y="11064"/>
                </a:cubicBezTo>
                <a:lnTo>
                  <a:pt x="44335" y="11064"/>
                </a:lnTo>
                <a:lnTo>
                  <a:pt x="44335" y="7688"/>
                </a:lnTo>
                <a:cubicBezTo>
                  <a:pt x="44335" y="6626"/>
                  <a:pt x="45558" y="5766"/>
                  <a:pt x="47068" y="5766"/>
                </a:cubicBezTo>
                <a:lnTo>
                  <a:pt x="48691" y="5766"/>
                </a:lnTo>
                <a:lnTo>
                  <a:pt x="48691" y="1922"/>
                </a:lnTo>
                <a:cubicBezTo>
                  <a:pt x="48691" y="860"/>
                  <a:pt x="49915" y="0"/>
                  <a:pt x="51424" y="0"/>
                </a:cubicBezTo>
                <a:close/>
              </a:path>
            </a:pathLst>
          </a:custGeom>
          <a:solidFill>
            <a:srgbClr val="A6281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Clr>
                <a:srgbClr val="000000"/>
              </a:buClr>
            </a:pPr>
            <a:r>
              <a:rPr lang="sk-SK" sz="1800"/>
              <a:t> 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Picture 8" descr="Image result for picture of hip bone after f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005" y="1861252"/>
            <a:ext cx="4042634" cy="408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6"/>
          <p:cNvSpPr/>
          <p:nvPr/>
        </p:nvSpPr>
        <p:spPr>
          <a:xfrm>
            <a:off x="1078006" y="5944312"/>
            <a:ext cx="4042634" cy="42976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Displacement</a:t>
            </a:r>
            <a:r>
              <a:rPr lang="zh-CN" altLang="en-US" dirty="0"/>
              <a:t> </a:t>
            </a:r>
            <a:r>
              <a:rPr lang="en-US" altLang="zh-CN" dirty="0"/>
              <a:t>Fracture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 </a:t>
            </a:r>
            <a:r>
              <a:rPr lang="en-US" altLang="zh-CN" dirty="0"/>
              <a:t>Hip</a:t>
            </a:r>
            <a:r>
              <a:rPr lang="zh-CN" altLang="en-US" dirty="0"/>
              <a:t> </a:t>
            </a:r>
            <a:r>
              <a:rPr lang="en-US" altLang="zh-CN" dirty="0"/>
              <a:t>Joint</a:t>
            </a:r>
            <a:r>
              <a:rPr lang="zh-CN" altLang="en-US" dirty="0"/>
              <a:t> 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2509025" y="4092498"/>
            <a:ext cx="4003287" cy="412595"/>
          </a:xfrm>
          <a:prstGeom prst="straightConnector1">
            <a:avLst/>
          </a:prstGeom>
          <a:ln w="28575">
            <a:solidFill>
              <a:srgbClr val="A6281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>
            <p:extLst>
              <p:ext uri="{D42A27DB-BD31-4B8C-83A1-F6EECF244321}">
                <p14:modId xmlns:p14="http://schemas.microsoft.com/office/powerpoint/2010/main" val="2969345821"/>
              </p:ext>
            </p:extLst>
          </p:nvPr>
        </p:nvSpPr>
        <p:spPr>
          <a:xfrm>
            <a:off x="3581400" y="538162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[27]</a:t>
            </a:r>
          </a:p>
        </p:txBody>
      </p:sp>
      <p:sp>
        <p:nvSpPr>
          <p:cNvPr id="4" name="TextBox 3"/>
          <p:cNvSpPr txBox="1"/>
          <p:nvPr>
            <p:extLst>
              <p:ext uri="{D42A27DB-BD31-4B8C-83A1-F6EECF244321}">
                <p14:modId xmlns:p14="http://schemas.microsoft.com/office/powerpoint/2010/main" val="2371936758"/>
              </p:ext>
            </p:extLst>
          </p:nvPr>
        </p:nvSpPr>
        <p:spPr>
          <a:xfrm>
            <a:off x="4848225" y="6375634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References: 41.</a:t>
            </a:r>
          </a:p>
        </p:txBody>
      </p:sp>
    </p:spTree>
    <p:extLst>
      <p:ext uri="{BB962C8B-B14F-4D97-AF65-F5344CB8AC3E}">
        <p14:creationId xmlns:p14="http://schemas.microsoft.com/office/powerpoint/2010/main" val="102521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-170740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Rockwell"/>
                <a:cs typeface="Arial" panose="020B0604020202020204" pitchFamily="34" charset="0"/>
              </a:rPr>
              <a:t>References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17142"/>
            <a:ext cx="10515600" cy="461635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Rockwell"/>
                <a:cs typeface="Arial" panose="020B0604020202020204" pitchFamily="34" charset="0"/>
              </a:rPr>
              <a:t>1. A. (</a:t>
            </a:r>
            <a:r>
              <a:rPr lang="en-US" sz="1200" dirty="0" err="1">
                <a:latin typeface="Rockwell"/>
                <a:cs typeface="Arial" panose="020B0604020202020204" pitchFamily="34" charset="0"/>
              </a:rPr>
              <a:t>n.d.</a:t>
            </a:r>
            <a:r>
              <a:rPr lang="en-US" sz="1200" dirty="0">
                <a:latin typeface="Rockwell"/>
                <a:cs typeface="Arial" panose="020B0604020202020204" pitchFamily="34" charset="0"/>
              </a:rPr>
              <a:t>). Material Selection Guide. Retrieved June 08, 2017, from http://www.applerubber.com/seal-design-guide/material-selection-guide/hydrogenated-nitrile.cfm ​</a:t>
            </a:r>
            <a:endParaRPr lang="en-US" sz="1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Rockwell"/>
                <a:cs typeface="Arial" panose="020B0604020202020204" pitchFamily="34" charset="0"/>
              </a:rPr>
              <a:t>2. A. (</a:t>
            </a:r>
            <a:r>
              <a:rPr lang="en-US" sz="1200" dirty="0" err="1">
                <a:latin typeface="Rockwell"/>
                <a:cs typeface="Arial" panose="020B0604020202020204" pitchFamily="34" charset="0"/>
              </a:rPr>
              <a:t>n.d.</a:t>
            </a:r>
            <a:r>
              <a:rPr lang="en-US" sz="1200" dirty="0">
                <a:latin typeface="Rockwell"/>
                <a:cs typeface="Arial" panose="020B0604020202020204" pitchFamily="34" charset="0"/>
              </a:rPr>
              <a:t>). Retrieved June 08, 2017, from https://www.arduino.cc/en/Products/Compare</a:t>
            </a:r>
            <a:endParaRPr lang="en-US" sz="1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Rockwell"/>
                <a:cs typeface="Arial" panose="020B0604020202020204" pitchFamily="34" charset="0"/>
              </a:rPr>
              <a:t>3. A. (</a:t>
            </a:r>
            <a:r>
              <a:rPr lang="en-US" sz="1200" dirty="0" err="1">
                <a:latin typeface="Rockwell"/>
                <a:cs typeface="Arial" panose="020B0604020202020204" pitchFamily="34" charset="0"/>
              </a:rPr>
              <a:t>n.d.</a:t>
            </a:r>
            <a:r>
              <a:rPr lang="en-US" sz="1200" dirty="0">
                <a:latin typeface="Rockwell"/>
                <a:cs typeface="Arial" panose="020B0604020202020204" pitchFamily="34" charset="0"/>
              </a:rPr>
              <a:t>). </a:t>
            </a:r>
            <a:r>
              <a:rPr lang="en-US" sz="1200" dirty="0" err="1">
                <a:latin typeface="Rockwell"/>
                <a:cs typeface="Arial" panose="020B0604020202020204" pitchFamily="34" charset="0"/>
              </a:rPr>
              <a:t>Suspa</a:t>
            </a:r>
            <a:r>
              <a:rPr lang="en-US" sz="1200" dirty="0">
                <a:latin typeface="Rockwell"/>
                <a:cs typeface="Arial" panose="020B0604020202020204" pitchFamily="34" charset="0"/>
              </a:rPr>
              <a:t> C16-08054 C1608054 20" Gas Prop, Quantity (2), Force 100 </a:t>
            </a:r>
            <a:r>
              <a:rPr lang="en-US" sz="1200" dirty="0" err="1">
                <a:latin typeface="Rockwell"/>
                <a:cs typeface="Arial" panose="020B0604020202020204" pitchFamily="34" charset="0"/>
              </a:rPr>
              <a:t>Lbs</a:t>
            </a:r>
            <a:r>
              <a:rPr lang="en-US" sz="1200" dirty="0">
                <a:latin typeface="Rockwell"/>
                <a:cs typeface="Arial" panose="020B0604020202020204" pitchFamily="34" charset="0"/>
              </a:rPr>
              <a:t> Per Prop, Force Per Set 200 </a:t>
            </a:r>
            <a:r>
              <a:rPr lang="en-US" sz="1200" dirty="0" err="1">
                <a:latin typeface="Rockwell"/>
                <a:cs typeface="Arial" panose="020B0604020202020204" pitchFamily="34" charset="0"/>
              </a:rPr>
              <a:t>Lbs</a:t>
            </a:r>
            <a:r>
              <a:rPr lang="en-US" sz="1200" dirty="0">
                <a:latin typeface="Rockwell"/>
                <a:cs typeface="Arial" panose="020B0604020202020204" pitchFamily="34" charset="0"/>
              </a:rPr>
              <a:t>, Camper Rear Window, </a:t>
            </a:r>
            <a:r>
              <a:rPr lang="en-US" sz="1200" dirty="0" err="1">
                <a:latin typeface="Rockwell"/>
                <a:cs typeface="Arial" panose="020B0604020202020204" pitchFamily="34" charset="0"/>
              </a:rPr>
              <a:t>Tonneau</a:t>
            </a:r>
            <a:r>
              <a:rPr lang="en-US" sz="1200" dirty="0">
                <a:latin typeface="Rockwell"/>
                <a:cs typeface="Arial" panose="020B0604020202020204" pitchFamily="34" charset="0"/>
              </a:rPr>
              <a:t> Cover Lift Supports, Window Lift Support, Made in USA: Automotive. Retrieved June 12, 2017, from https://www.amazon.com/Suspa-C16-08054-C1608054-Quantity-Supports/dp/B0041EBSX4/ref=sr_1_3?ie=UTF8&amp;qid=1497298917&amp;sr=8-3&amp;keywords=gas%2Bspring​</a:t>
            </a:r>
            <a:endParaRPr lang="en-US" sz="1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Rockwell"/>
                <a:cs typeface="Arial" panose="020B0604020202020204" pitchFamily="34" charset="0"/>
              </a:rPr>
              <a:t>4. Agency, V.( </a:t>
            </a:r>
            <a:r>
              <a:rPr lang="en-US" sz="1200" dirty="0" err="1">
                <a:latin typeface="Rockwell"/>
                <a:cs typeface="Arial" panose="020B0604020202020204" pitchFamily="34" charset="0"/>
              </a:rPr>
              <a:t>n.d.</a:t>
            </a:r>
            <a:r>
              <a:rPr lang="en-US" sz="1200" dirty="0">
                <a:latin typeface="Rockwell"/>
                <a:cs typeface="Arial" panose="020B0604020202020204" pitchFamily="34" charset="0"/>
              </a:rPr>
              <a:t>). PVC. Retrieved June 08, 2017, from http://www.pvc.org/en/p/pvcs-physical-properties​</a:t>
            </a:r>
            <a:endParaRPr lang="en-US" sz="1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Rockwell"/>
                <a:cs typeface="Arial" panose="020B0604020202020204" pitchFamily="34" charset="0"/>
              </a:rPr>
              <a:t>5. Apparel, A. (</a:t>
            </a:r>
            <a:r>
              <a:rPr lang="en-US" sz="1200" dirty="0" err="1">
                <a:latin typeface="Rockwell"/>
                <a:cs typeface="Arial" panose="020B0604020202020204" pitchFamily="34" charset="0"/>
              </a:rPr>
              <a:t>n.d.</a:t>
            </a:r>
            <a:r>
              <a:rPr lang="en-US" sz="1200" dirty="0">
                <a:latin typeface="Rockwell"/>
                <a:cs typeface="Arial" panose="020B0604020202020204" pitchFamily="34" charset="0"/>
              </a:rPr>
              <a:t>). Size Chart: Men/Unisex Shirts. Retrieved June 12, 2017, from https://www.americanapparel.net/sizing/default.asp?chart=mu.shirts​</a:t>
            </a:r>
            <a:endParaRPr lang="en-US" sz="1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Rockwell"/>
                <a:cs typeface="Arial" panose="020B0604020202020204" pitchFamily="34" charset="0"/>
              </a:rPr>
              <a:t>6. AT&amp;T.(</a:t>
            </a:r>
            <a:r>
              <a:rPr lang="en-US" sz="1200" dirty="0" err="1">
                <a:latin typeface="Rockwell"/>
                <a:cs typeface="Arial" panose="020B0604020202020204" pitchFamily="34" charset="0"/>
              </a:rPr>
              <a:t>n.d.</a:t>
            </a:r>
            <a:r>
              <a:rPr lang="en-US" sz="1200" dirty="0">
                <a:latin typeface="Rockwell"/>
                <a:cs typeface="Arial" panose="020B0604020202020204" pitchFamily="34" charset="0"/>
              </a:rPr>
              <a:t>). AARP Recommendations. Retrieved June 08, 2017, from https://www.att.com/att/InnovationStore/images/products/everthere/docs/AARP.pdf​​</a:t>
            </a:r>
            <a:endParaRPr lang="en-US" sz="1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Rockwell"/>
                <a:cs typeface="Arial" panose="020B0604020202020204" pitchFamily="34" charset="0"/>
              </a:rPr>
              <a:t>7. AT&amp;T </a:t>
            </a:r>
            <a:r>
              <a:rPr lang="en-US" sz="1200" dirty="0" err="1">
                <a:latin typeface="Rockwell"/>
                <a:cs typeface="Arial" panose="020B0604020202020204" pitchFamily="34" charset="0"/>
              </a:rPr>
              <a:t>ForHealth</a:t>
            </a:r>
            <a:r>
              <a:rPr lang="en-US" sz="1200" dirty="0">
                <a:latin typeface="Rockwell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Rockwell"/>
                <a:cs typeface="Arial" panose="020B0604020202020204" pitchFamily="34" charset="0"/>
              </a:rPr>
              <a:t>EverThere</a:t>
            </a:r>
            <a:r>
              <a:rPr lang="en-US" sz="1200" dirty="0">
                <a:latin typeface="Rockwell"/>
                <a:cs typeface="Arial" panose="020B0604020202020204" pitchFamily="34" charset="0"/>
              </a:rPr>
              <a:t> alerts, guides emergency medical teams. (</a:t>
            </a:r>
            <a:r>
              <a:rPr lang="en-US" sz="1200" dirty="0" err="1">
                <a:latin typeface="Rockwell"/>
                <a:cs typeface="Arial" panose="020B0604020202020204" pitchFamily="34" charset="0"/>
              </a:rPr>
              <a:t>n.d.</a:t>
            </a:r>
            <a:r>
              <a:rPr lang="en-US" sz="1200" dirty="0">
                <a:latin typeface="Rockwell"/>
                <a:cs typeface="Arial" panose="020B0604020202020204" pitchFamily="34" charset="0"/>
              </a:rPr>
              <a:t>). Retrieved June 08, 2017, from https://www.slashgear.com/att-forhealth-everthere-alerts-guides-emergency-medical-teams-04307646/8. 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Rockwell"/>
                <a:cs typeface="Arial" panose="020B0604020202020204" pitchFamily="34" charset="0"/>
              </a:rPr>
              <a:t>8. Communication [Digital image]. (</a:t>
            </a:r>
            <a:r>
              <a:rPr lang="en-US" sz="1200" dirty="0" err="1">
                <a:latin typeface="Rockwell"/>
                <a:cs typeface="Arial" panose="020B0604020202020204" pitchFamily="34" charset="0"/>
              </a:rPr>
              <a:t>n.d.</a:t>
            </a:r>
            <a:r>
              <a:rPr lang="en-US" sz="1200" dirty="0">
                <a:latin typeface="Rockwell"/>
                <a:cs typeface="Arial" panose="020B0604020202020204" pitchFamily="34" charset="0"/>
              </a:rPr>
              <a:t>). Retrieved June 25, 2017, from http://</a:t>
            </a:r>
            <a:r>
              <a:rPr lang="en-US" sz="1200" dirty="0" err="1">
                <a:latin typeface="Rockwell"/>
                <a:cs typeface="Arial" panose="020B0604020202020204" pitchFamily="34" charset="0"/>
              </a:rPr>
              <a:t>blogs.oregonstate.edu</a:t>
            </a:r>
            <a:r>
              <a:rPr lang="en-US" sz="1200" dirty="0">
                <a:latin typeface="Rockwell"/>
                <a:cs typeface="Arial" panose="020B0604020202020204" pitchFamily="34" charset="0"/>
              </a:rPr>
              <a:t>/</a:t>
            </a:r>
            <a:r>
              <a:rPr lang="en-US" sz="1200" dirty="0" err="1">
                <a:latin typeface="Rockwell"/>
                <a:cs typeface="Arial" panose="020B0604020202020204" pitchFamily="34" charset="0"/>
              </a:rPr>
              <a:t>programevaluation</a:t>
            </a:r>
            <a:r>
              <a:rPr lang="en-US" sz="1200" dirty="0">
                <a:latin typeface="Rockwell"/>
                <a:cs typeface="Arial" panose="020B0604020202020204" pitchFamily="34" charset="0"/>
              </a:rPr>
              <a:t>/2017/04/17/communication/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Rockwell"/>
                <a:cs typeface="Arial" panose="020B0604020202020204" pitchFamily="34" charset="0"/>
              </a:rPr>
              <a:t>9.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Rockwell"/>
                <a:cs typeface="Arial" panose="020B0604020202020204" pitchFamily="34" charset="0"/>
              </a:rPr>
              <a:t>C. (</a:t>
            </a:r>
            <a:r>
              <a:rPr lang="en-US" sz="1200" dirty="0" err="1">
                <a:latin typeface="Rockwell"/>
                <a:cs typeface="Arial" panose="020B0604020202020204" pitchFamily="34" charset="0"/>
              </a:rPr>
              <a:t>n.d.</a:t>
            </a:r>
            <a:r>
              <a:rPr lang="en-US" sz="1200" dirty="0">
                <a:latin typeface="Rockwell"/>
                <a:cs typeface="Arial" panose="020B0604020202020204" pitchFamily="34" charset="0"/>
              </a:rPr>
              <a:t>). Custom Advanced Connections. Retrieved June 08, 2017, from http://www.customadvanced.com/common-properties-of-rubber-elastomers.html​</a:t>
            </a:r>
            <a:endParaRPr lang="en-US" sz="1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Rockwell"/>
                <a:cs typeface="Arial" panose="020B0604020202020204" pitchFamily="34" charset="0"/>
              </a:rPr>
              <a:t>10. D. (</a:t>
            </a:r>
            <a:r>
              <a:rPr lang="en-US" sz="1200" dirty="0" err="1">
                <a:latin typeface="Rockwell"/>
                <a:cs typeface="Arial" panose="020B0604020202020204" pitchFamily="34" charset="0"/>
              </a:rPr>
              <a:t>n.d.</a:t>
            </a:r>
            <a:r>
              <a:rPr lang="en-US" sz="1200" dirty="0">
                <a:latin typeface="Rockwell"/>
                <a:cs typeface="Arial" panose="020B0604020202020204" pitchFamily="34" charset="0"/>
              </a:rPr>
              <a:t>). Sensor Requirements for Human Fall Detection Systems. Retrieved June 08, 2017, from https://www.digikey.com/en/articles/techzone/2012/dec/sensor-requirements-for-human-fall-detection-systems​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200" dirty="0">
                <a:latin typeface="Rockwell"/>
                <a:cs typeface="Arial" panose="020B0604020202020204" pitchFamily="34" charset="0"/>
              </a:rPr>
              <a:t>11. Double Channel LM393 Tilt Slant Angle Sensor Module DC 3.3V-12V. (</a:t>
            </a:r>
            <a:r>
              <a:rPr lang="en-US" sz="1200" dirty="0" err="1">
                <a:latin typeface="Rockwell"/>
                <a:cs typeface="Arial" panose="020B0604020202020204" pitchFamily="34" charset="0"/>
              </a:rPr>
              <a:t>n.d.</a:t>
            </a:r>
            <a:r>
              <a:rPr lang="en-US" sz="1200" dirty="0">
                <a:latin typeface="Rockwell"/>
                <a:cs typeface="Arial" panose="020B0604020202020204" pitchFamily="34" charset="0"/>
              </a:rPr>
              <a:t>). Retrieved June 26, 2017, from https://</a:t>
            </a:r>
            <a:r>
              <a:rPr lang="en-US" sz="1200" dirty="0" err="1">
                <a:latin typeface="Rockwell"/>
                <a:cs typeface="Arial" panose="020B0604020202020204" pitchFamily="34" charset="0"/>
              </a:rPr>
              <a:t>www.amazon.com</a:t>
            </a:r>
            <a:r>
              <a:rPr lang="en-US" sz="1200" dirty="0">
                <a:latin typeface="Rockwell"/>
                <a:cs typeface="Arial" panose="020B0604020202020204" pitchFamily="34" charset="0"/>
              </a:rPr>
              <a:t>/Double-Channel-Sensor-Module-3-3V-12V/</a:t>
            </a:r>
            <a:r>
              <a:rPr lang="en-US" sz="1200" dirty="0" err="1">
                <a:latin typeface="Rockwell"/>
                <a:cs typeface="Arial" panose="020B0604020202020204" pitchFamily="34" charset="0"/>
              </a:rPr>
              <a:t>dp</a:t>
            </a:r>
            <a:r>
              <a:rPr lang="en-US" sz="1200" dirty="0">
                <a:latin typeface="Rockwell"/>
                <a:cs typeface="Arial" panose="020B0604020202020204" pitchFamily="34" charset="0"/>
              </a:rPr>
              <a:t>/B00HGAL2SQ</a:t>
            </a:r>
            <a:endParaRPr dirty="0">
              <a:latin typeface="Rockwell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+mn-ea"/>
                <a:cs typeface="+mn-ea"/>
              </a:rPr>
              <a:t/>
            </a:r>
            <a:br>
              <a:rPr lang="en-US" sz="1200" dirty="0">
                <a:latin typeface="+mn-ea"/>
                <a:cs typeface="+mn-ea"/>
              </a:rPr>
            </a:br>
            <a:endParaRPr lang="en-US" sz="1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+mn-ea"/>
                <a:cs typeface="+mn-ea"/>
              </a:rPr>
              <a:t/>
            </a:r>
            <a:br>
              <a:rPr lang="en-US" sz="1200" dirty="0">
                <a:latin typeface="+mn-ea"/>
                <a:cs typeface="+mn-ea"/>
              </a:rPr>
            </a:b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7599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18640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Rockwell"/>
                <a:cs typeface="Arial" panose="020B0604020202020204" pitchFamily="34" charset="0"/>
              </a:rPr>
              <a:t>References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>
              <p:ext uri="{D42A27DB-BD31-4B8C-83A1-F6EECF244321}">
                <p14:modId xmlns:p14="http://schemas.microsoft.com/office/powerpoint/2010/main" val="2998306396"/>
              </p:ext>
            </p:extLst>
          </p:nvPr>
        </p:nvSpPr>
        <p:spPr>
          <a:xfrm>
            <a:off x="838200" y="1316667"/>
            <a:ext cx="10515600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1200" dirty="0">
                <a:cs typeface="Arial" panose="020B0604020202020204" pitchFamily="34" charset="0"/>
              </a:rPr>
              <a:t>12. E. (</a:t>
            </a:r>
            <a:r>
              <a:rPr lang="en-US" sz="1200" dirty="0" err="1">
                <a:cs typeface="Arial" panose="020B0604020202020204" pitchFamily="34" charset="0"/>
              </a:rPr>
              <a:t>n.d.</a:t>
            </a:r>
            <a:r>
              <a:rPr lang="en-US" sz="1200" dirty="0">
                <a:cs typeface="Arial" panose="020B0604020202020204" pitchFamily="34" charset="0"/>
              </a:rPr>
              <a:t>). Sports Mesh Fabric [Digital image]. Retrieved June 12, 2017</a:t>
            </a:r>
          </a:p>
          <a:p>
            <a:pPr marL="180975">
              <a:buNone/>
            </a:pPr>
            <a:r>
              <a:rPr lang="en-US" sz="1200" dirty="0">
                <a:solidFill>
                  <a:srgbClr val="333333"/>
                </a:solidFill>
                <a:cs typeface="Arial" panose="020B0604020202020204" pitchFamily="34" charset="0"/>
              </a:rPr>
              <a:t>13. Engineering Design Process [Digital image]. (</a:t>
            </a:r>
            <a:r>
              <a:rPr lang="en-US" sz="1200" dirty="0" err="1">
                <a:solidFill>
                  <a:srgbClr val="333333"/>
                </a:solidFill>
                <a:cs typeface="Arial" panose="020B0604020202020204" pitchFamily="34" charset="0"/>
              </a:rPr>
              <a:t>n.d.</a:t>
            </a:r>
            <a:r>
              <a:rPr lang="en-US" sz="1200" dirty="0">
                <a:solidFill>
                  <a:srgbClr val="333333"/>
                </a:solidFill>
                <a:cs typeface="Arial" panose="020B0604020202020204" pitchFamily="34" charset="0"/>
              </a:rPr>
              <a:t>). Retrieved June 25, 2017, from https://www.teachengineering.org/k12engineering/designprocess</a:t>
            </a:r>
            <a:r>
              <a:rPr lang="en-US" sz="1200" dirty="0">
                <a:cs typeface="Arial" panose="020B0604020202020204" pitchFamily="34" charset="0"/>
              </a:rPr>
              <a:t>. </a:t>
            </a:r>
          </a:p>
          <a:p>
            <a:pPr>
              <a:buNone/>
            </a:pPr>
            <a:r>
              <a:rPr lang="en-US" sz="1200" dirty="0">
                <a:cs typeface="Arial" panose="020B0604020202020204" pitchFamily="34" charset="0"/>
              </a:rPr>
              <a:t>14. Feynman, R., Gottlieb, M., Leighton, R. (2013). Feynman's Tips on Physics, A Problem-Solving Supplement to the Feynman Lectures on Physics. Basic Books. </a:t>
            </a:r>
          </a:p>
          <a:p>
            <a:pPr>
              <a:buNone/>
            </a:pPr>
            <a:r>
              <a:rPr lang="en-US" sz="1200" dirty="0">
                <a:cs typeface="Arial" panose="020B0604020202020204" pitchFamily="34" charset="0"/>
              </a:rPr>
              <a:t>15. Goodrich, R. (2013, October 01). Accelerometer vs. Gyroscope: What's the Difference? Retrieved June 08, 2017, from https://www.livescience.com/40103-accelerometer-vs-gyroscope.html </a:t>
            </a:r>
            <a:endParaRPr lang="en-US" dirty="0"/>
          </a:p>
          <a:p>
            <a:pPr marL="0">
              <a:buNone/>
            </a:pPr>
            <a:r>
              <a:rPr lang="en-US" sz="1200" dirty="0">
                <a:cs typeface="Arial" panose="020B0604020202020204" pitchFamily="34" charset="0"/>
              </a:rPr>
              <a:t>16. Group, S. (</a:t>
            </a:r>
            <a:r>
              <a:rPr lang="en-US" sz="1200" dirty="0" err="1">
                <a:cs typeface="Arial" panose="020B0604020202020204" pitchFamily="34" charset="0"/>
              </a:rPr>
              <a:t>n.d.</a:t>
            </a:r>
            <a:r>
              <a:rPr lang="en-US" sz="1200" dirty="0">
                <a:cs typeface="Arial" panose="020B0604020202020204" pitchFamily="34" charset="0"/>
              </a:rPr>
              <a:t>). Properties of aluminium. Retrieved June 08, 2017, from http://www.aluminiumdesign.net/why-aluminium/properties-of-aluminium/ </a:t>
            </a:r>
            <a:endParaRPr dirty="0"/>
          </a:p>
          <a:p>
            <a:pPr marL="0">
              <a:buNone/>
            </a:pPr>
            <a:r>
              <a:rPr lang="en-US" sz="1200" dirty="0">
                <a:cs typeface="Arial" panose="020B0604020202020204" pitchFamily="34" charset="0"/>
              </a:rPr>
              <a:t>17. Gyroscope. (2017, June 06). Retrieved June 08, 2017, from https://en.wikipedia.org/wiki/Gyroscope </a:t>
            </a:r>
            <a:endParaRPr dirty="0"/>
          </a:p>
          <a:p>
            <a:pPr marL="0">
              <a:buNone/>
            </a:pPr>
            <a:r>
              <a:rPr lang="en-US" sz="1200" dirty="0">
                <a:cs typeface="Arial" panose="020B0604020202020204" pitchFamily="34" charset="0"/>
              </a:rPr>
              <a:t>18. H. (2017, March 28). Technology for fall prevention: Smart Slippers | HTS Therapy. Retrieved June 08, 2017, from https://www.htstherapy.com/technology-fall-prevention-smart-slippers/ </a:t>
            </a:r>
            <a:endParaRPr dirty="0"/>
          </a:p>
          <a:p>
            <a:pPr marL="0">
              <a:buNone/>
            </a:pPr>
            <a:r>
              <a:rPr lang="en-US" sz="1200" dirty="0">
                <a:cs typeface="Arial" panose="020B0604020202020204" pitchFamily="34" charset="0"/>
              </a:rPr>
              <a:t>19. Halls, D. (2017, June 10). Average weight chart and average weight for men by age. Retrieved June 14, 2017, from http://halls.md/average-weight-men/</a:t>
            </a:r>
            <a:endParaRPr dirty="0"/>
          </a:p>
          <a:p>
            <a:pPr marL="0">
              <a:buNone/>
            </a:pPr>
            <a:r>
              <a:rPr lang="en-US" sz="1200" dirty="0">
                <a:cs typeface="Arial" panose="020B0604020202020204" pitchFamily="34" charset="0"/>
              </a:rPr>
              <a:t>20. Halls, D. (2017, June 13). Average weight for women, height weight charts. Retrieved June 14, 2017, from http://halls.md/average-weight-women/</a:t>
            </a:r>
            <a:endParaRPr dirty="0"/>
          </a:p>
          <a:p>
            <a:pPr marL="0">
              <a:buNone/>
            </a:pPr>
            <a:r>
              <a:rPr lang="en-US" sz="1200" dirty="0">
                <a:cs typeface="Arial" panose="020B0604020202020204" pitchFamily="34" charset="0"/>
              </a:rPr>
              <a:t>21. Height Percentile Calculator, by Age or Country. (2016, May 06). Retrieved June 12, 2017, from https://tall.life/height-percentile-calculator-age-country/ </a:t>
            </a:r>
            <a:endParaRPr dirty="0"/>
          </a:p>
          <a:p>
            <a:pPr marL="0">
              <a:buNone/>
            </a:pPr>
            <a:endParaRPr dirty="0"/>
          </a:p>
          <a:p>
            <a:pPr marL="0">
              <a:buNone/>
            </a:pPr>
            <a:r>
              <a:rPr lang="en-US" dirty="0">
                <a:cs typeface="+mn-ea"/>
              </a:rPr>
              <a:t/>
            </a:r>
            <a:br>
              <a:rPr lang="en-US" dirty="0">
                <a:cs typeface="+mn-ea"/>
              </a:rPr>
            </a:br>
            <a:endParaRPr lang="en-US" dirty="0">
              <a:cs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2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2645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6224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Rockwell"/>
                <a:cs typeface="Arial" panose="020B0604020202020204" pitchFamily="34" charset="0"/>
              </a:rPr>
              <a:t>References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>
              <p:ext uri="{D42A27DB-BD31-4B8C-83A1-F6EECF244321}">
                <p14:modId xmlns:p14="http://schemas.microsoft.com/office/powerpoint/2010/main" val="307238243"/>
              </p:ext>
            </p:extLst>
          </p:nvPr>
        </p:nvSpPr>
        <p:spPr>
          <a:xfrm>
            <a:off x="838200" y="1325293"/>
            <a:ext cx="10515600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1200" dirty="0">
                <a:cs typeface="Arial" panose="020B0604020202020204" pitchFamily="34" charset="0"/>
              </a:rPr>
              <a:t>22.Hoekstra, R. (2016, September 15). My top five fabrics for clothing. Retrieved June 08, 2017, from http://www.made-by-rae.com/2013/07/my-top-five-fabrics-for-clothing/ </a:t>
            </a:r>
          </a:p>
          <a:p>
            <a:pPr>
              <a:buNone/>
            </a:pPr>
            <a:r>
              <a:rPr lang="en-US" sz="1200" dirty="0">
                <a:cs typeface="Arial" panose="020B0604020202020204" pitchFamily="34" charset="0"/>
              </a:rPr>
              <a:t>23. I. (</a:t>
            </a:r>
            <a:r>
              <a:rPr lang="en-US" sz="1200" dirty="0" err="1">
                <a:cs typeface="Arial" panose="020B0604020202020204" pitchFamily="34" charset="0"/>
              </a:rPr>
              <a:t>n.d.</a:t>
            </a:r>
            <a:r>
              <a:rPr lang="en-US" sz="1200" dirty="0">
                <a:cs typeface="Arial" panose="020B0604020202020204" pitchFamily="34" charset="0"/>
              </a:rPr>
              <a:t>).</a:t>
            </a:r>
            <a:r>
              <a:rPr lang="en-US" sz="1200" dirty="0" err="1">
                <a:cs typeface="Arial" panose="020B0604020202020204" pitchFamily="34" charset="0"/>
              </a:rPr>
              <a:t>Bijal</a:t>
            </a:r>
            <a:r>
              <a:rPr lang="en-US" sz="1200" dirty="0">
                <a:cs typeface="Arial" panose="020B0604020202020204" pitchFamily="34" charset="0"/>
              </a:rPr>
              <a:t> Textiles [Digital image]. Retrieved June 12, 2017.  </a:t>
            </a:r>
          </a:p>
          <a:p>
            <a:pPr>
              <a:buNone/>
            </a:pPr>
            <a:r>
              <a:rPr lang="en-US" sz="1200" dirty="0">
                <a:cs typeface="Arial" panose="020B0604020202020204" pitchFamily="34" charset="0"/>
              </a:rPr>
              <a:t>24. </a:t>
            </a:r>
            <a:r>
              <a:rPr lang="en-US" sz="1200" dirty="0" err="1">
                <a:cs typeface="Arial" panose="020B0604020202020204" pitchFamily="34" charset="0"/>
              </a:rPr>
              <a:t>Kerkar</a:t>
            </a:r>
            <a:r>
              <a:rPr lang="en-US" sz="1200" dirty="0">
                <a:cs typeface="Arial" panose="020B0604020202020204" pitchFamily="34" charset="0"/>
              </a:rPr>
              <a:t>, P., MD. (2017, May 26). Complete Displaced Fracture of Knee Joint [Digital image]. Retrieved June 25, 2017, from https://www.epainassist.com/joint-pain/knee-pain/knee-joint-fracture</a:t>
            </a:r>
          </a:p>
          <a:p>
            <a:pPr>
              <a:buNone/>
            </a:pPr>
            <a:r>
              <a:rPr lang="en-US" sz="1200" dirty="0">
                <a:cs typeface="Arial" panose="020B0604020202020204" pitchFamily="34" charset="0"/>
              </a:rPr>
              <a:t>25. KYDEX-</a:t>
            </a:r>
            <a:r>
              <a:rPr lang="en-US" sz="1200" dirty="0" err="1">
                <a:cs typeface="Arial" panose="020B0604020202020204" pitchFamily="34" charset="0"/>
              </a:rPr>
              <a:t>T_Data</a:t>
            </a:r>
            <a:r>
              <a:rPr lang="en-US" sz="1200" dirty="0">
                <a:cs typeface="Arial" panose="020B0604020202020204" pitchFamily="34" charset="0"/>
              </a:rPr>
              <a:t> [Advertisement]. (2011). Retrieved June 15, 2017, from https://www.professionalplastics.com/professionalplastics/KYDEX-T_Data.pdf</a:t>
            </a:r>
          </a:p>
          <a:p>
            <a:pPr>
              <a:buNone/>
            </a:pPr>
            <a:r>
              <a:rPr lang="en-US" sz="1200" dirty="0">
                <a:cs typeface="Arial" panose="020B0604020202020204" pitchFamily="34" charset="0"/>
              </a:rPr>
              <a:t>26. L. (</a:t>
            </a:r>
            <a:r>
              <a:rPr lang="en-US" sz="1200" dirty="0" err="1">
                <a:cs typeface="Arial" panose="020B0604020202020204" pitchFamily="34" charset="0"/>
              </a:rPr>
              <a:t>n.d.</a:t>
            </a:r>
            <a:r>
              <a:rPr lang="en-US" sz="1200" dirty="0">
                <a:cs typeface="Arial" panose="020B0604020202020204" pitchFamily="34" charset="0"/>
              </a:rPr>
              <a:t>). LIFE ALERT official website - I've fallen and I can't get up!®. Retrieved June 08, 2017, from http://www.lifealert.com/</a:t>
            </a:r>
          </a:p>
          <a:p>
            <a:pPr>
              <a:buNone/>
            </a:pPr>
            <a:r>
              <a:rPr lang="en-US" sz="1200" dirty="0">
                <a:cs typeface="Arial" panose="020B0604020202020204" pitchFamily="34" charset="0"/>
              </a:rPr>
              <a:t>27. M. (</a:t>
            </a:r>
            <a:r>
              <a:rPr lang="en-US" sz="1200" dirty="0" err="1">
                <a:cs typeface="Arial" panose="020B0604020202020204" pitchFamily="34" charset="0"/>
              </a:rPr>
              <a:t>n.d.</a:t>
            </a:r>
            <a:r>
              <a:rPr lang="en-US" sz="1200" dirty="0">
                <a:cs typeface="Arial" panose="020B0604020202020204" pitchFamily="34" charset="0"/>
              </a:rPr>
              <a:t>). Hip Fracture [Digital image]. Retrieved June 25, 2017, from http://www.massgeneral.org/conditions/condition.aspx?id=223</a:t>
            </a:r>
            <a:endParaRPr dirty="0"/>
          </a:p>
          <a:p>
            <a:pPr marL="0">
              <a:buNone/>
            </a:pPr>
            <a:r>
              <a:rPr lang="en-US" sz="1200" dirty="0">
                <a:cs typeface="Arial" panose="020B0604020202020204" pitchFamily="34" charset="0"/>
              </a:rPr>
              <a:t>28. Master, M. A. (1960, February 13). TABLES OF AVERAGE WEIGHT AND HEIGHT OF AMERICANS AGED 65 TO 94 YEARS. Retrieved June 14, 2017, from http://jamanetwork.com/journals/jama/article-abstract/327589</a:t>
            </a:r>
            <a:endParaRPr dirty="0"/>
          </a:p>
          <a:p>
            <a:pPr marL="0">
              <a:buNone/>
            </a:pPr>
            <a:r>
              <a:rPr lang="en-US" sz="1200" dirty="0">
                <a:cs typeface="Arial" panose="020B0604020202020204" pitchFamily="34" charset="0"/>
              </a:rPr>
              <a:t>29. </a:t>
            </a:r>
            <a:r>
              <a:rPr lang="en-US" sz="1200" dirty="0" err="1">
                <a:cs typeface="Arial" panose="020B0604020202020204" pitchFamily="34" charset="0"/>
              </a:rPr>
              <a:t>MatWeb</a:t>
            </a:r>
            <a:r>
              <a:rPr lang="en-US" sz="1200" dirty="0">
                <a:cs typeface="Arial" panose="020B0604020202020204" pitchFamily="34" charset="0"/>
              </a:rPr>
              <a:t>. (</a:t>
            </a:r>
            <a:r>
              <a:rPr lang="en-US" sz="1200" dirty="0" err="1">
                <a:cs typeface="Arial" panose="020B0604020202020204" pitchFamily="34" charset="0"/>
              </a:rPr>
              <a:t>n.d.</a:t>
            </a:r>
            <a:r>
              <a:rPr lang="en-US" sz="1200" dirty="0">
                <a:cs typeface="Arial" panose="020B0604020202020204" pitchFamily="34" charset="0"/>
              </a:rPr>
              <a:t>). Retrieved June 12, 2017, from http://www.matweb.com/search/QuickText.aspx </a:t>
            </a:r>
            <a:endParaRPr dirty="0"/>
          </a:p>
          <a:p>
            <a:pPr marL="0">
              <a:buNone/>
            </a:pPr>
            <a:r>
              <a:rPr lang="en-US" sz="1200" dirty="0">
                <a:cs typeface="Arial" panose="020B0604020202020204" pitchFamily="34" charset="0"/>
              </a:rPr>
              <a:t>30. Medical Alert Devices with Fall Detection| Medical Alert Systems Medical Alert Advice. (2015, November 29). Retrieved June 08, 2017, from http://www.medicalalertadvice.com/fall-detection/ </a:t>
            </a:r>
            <a:endParaRPr dirty="0"/>
          </a:p>
          <a:p>
            <a:pPr marL="0">
              <a:buNone/>
            </a:pPr>
            <a:r>
              <a:rPr lang="en-US" sz="1200" dirty="0">
                <a:cs typeface="Arial" panose="020B0604020202020204" pitchFamily="34" charset="0"/>
              </a:rPr>
              <a:t>31. NCOA. (2017, May 31). Falls Prevention Facts. Retrieved June 08, 2017, from https://www.ncoa.org/news/resources-for-reporters/get-the-facts/falls-prevention-facts/</a:t>
            </a:r>
            <a:endParaRPr lang="en-US" dirty="0"/>
          </a:p>
          <a:p>
            <a:pPr marL="0">
              <a:buNone/>
            </a:pPr>
            <a:endParaRPr dirty="0"/>
          </a:p>
          <a:p>
            <a:pPr marL="0" indent="0">
              <a:lnSpc>
                <a:spcPct val="100000"/>
              </a:lnSpc>
              <a:buNone/>
            </a:pPr>
            <a:endParaRPr lang="en-US" sz="1200" b="0" dirty="0">
              <a:effectLst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142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669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Rockwell"/>
                <a:cs typeface="Arial" panose="020B0604020202020204" pitchFamily="34" charset="0"/>
              </a:rPr>
              <a:t>References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>
              <p:ext uri="{D42A27DB-BD31-4B8C-83A1-F6EECF244321}">
                <p14:modId xmlns:p14="http://schemas.microsoft.com/office/powerpoint/2010/main" val="1063092261"/>
              </p:ext>
            </p:extLst>
          </p:nvPr>
        </p:nvSpPr>
        <p:spPr>
          <a:xfrm>
            <a:off x="838200" y="1316666"/>
            <a:ext cx="10515600" cy="470399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1200" dirty="0">
                <a:cs typeface="Arial" panose="020B0604020202020204" pitchFamily="34" charset="0"/>
              </a:rPr>
              <a:t>32. Newsroom. Retrieved June 12, 2017, from https://www.census.gov/newsroom/facts-for-features/2016/cb16-ff08.html </a:t>
            </a:r>
          </a:p>
          <a:p>
            <a:pPr>
              <a:lnSpc>
                <a:spcPct val="100000"/>
              </a:lnSpc>
              <a:buNone/>
            </a:pPr>
            <a:r>
              <a:rPr lang="en-US" sz="1200" dirty="0">
                <a:cs typeface="Arial" panose="020B0604020202020204" pitchFamily="34" charset="0"/>
              </a:rPr>
              <a:t>33. O. (</a:t>
            </a:r>
            <a:r>
              <a:rPr lang="en-US" sz="1200" dirty="0" err="1">
                <a:cs typeface="Arial" panose="020B0604020202020204" pitchFamily="34" charset="0"/>
              </a:rPr>
              <a:t>n.d.</a:t>
            </a:r>
            <a:r>
              <a:rPr lang="en-US" sz="1200" dirty="0">
                <a:cs typeface="Arial" panose="020B0604020202020204" pitchFamily="34" charset="0"/>
              </a:rPr>
              <a:t>). </a:t>
            </a:r>
            <a:r>
              <a:rPr lang="en-US" sz="1200" dirty="0" err="1">
                <a:cs typeface="Arial" panose="020B0604020202020204" pitchFamily="34" charset="0"/>
              </a:rPr>
              <a:t>OnCare</a:t>
            </a:r>
            <a:r>
              <a:rPr lang="en-US" sz="1200" dirty="0">
                <a:cs typeface="Arial" panose="020B0604020202020204" pitchFamily="34" charset="0"/>
              </a:rPr>
              <a:t> smarter products. Better </a:t>
            </a:r>
            <a:r>
              <a:rPr lang="en-US" sz="1200" dirty="0" err="1">
                <a:cs typeface="Arial" panose="020B0604020202020204" pitchFamily="34" charset="0"/>
              </a:rPr>
              <a:t>perfomance</a:t>
            </a:r>
            <a:r>
              <a:rPr lang="en-US" sz="1200" dirty="0">
                <a:cs typeface="Arial" panose="020B0604020202020204" pitchFamily="34" charset="0"/>
              </a:rPr>
              <a:t>. Retrieved June 08, 2017, from http://www.oncaremedical.com/products/fallProducts.oncare?type=fall </a:t>
            </a:r>
          </a:p>
          <a:p>
            <a:pPr>
              <a:lnSpc>
                <a:spcPct val="100000"/>
              </a:lnSpc>
              <a:buNone/>
            </a:pPr>
            <a:r>
              <a:rPr lang="en-US" sz="1200" dirty="0">
                <a:cs typeface="Arial" panose="020B0604020202020204" pitchFamily="34" charset="0"/>
              </a:rPr>
              <a:t>34. </a:t>
            </a:r>
            <a:r>
              <a:rPr lang="en-US" sz="1200" dirty="0" err="1">
                <a:cs typeface="Arial" panose="020B0604020202020204" pitchFamily="34" charset="0"/>
              </a:rPr>
              <a:t>O'brien</a:t>
            </a:r>
            <a:r>
              <a:rPr lang="en-US" sz="1200" dirty="0">
                <a:cs typeface="Arial" panose="020B0604020202020204" pitchFamily="34" charset="0"/>
              </a:rPr>
              <a:t>, D. P., </a:t>
            </a:r>
            <a:r>
              <a:rPr lang="en-US" sz="1200" dirty="0" err="1">
                <a:cs typeface="Arial" panose="020B0604020202020204" pitchFamily="34" charset="0"/>
              </a:rPr>
              <a:t>Luchette</a:t>
            </a:r>
            <a:r>
              <a:rPr lang="en-US" sz="1200" dirty="0">
                <a:cs typeface="Arial" panose="020B0604020202020204" pitchFamily="34" charset="0"/>
              </a:rPr>
              <a:t>, F. A., Pereira, S. J., Lim, E., </a:t>
            </a:r>
            <a:r>
              <a:rPr lang="en-US" sz="1200" dirty="0" err="1">
                <a:cs typeface="Arial" panose="020B0604020202020204" pitchFamily="34" charset="0"/>
              </a:rPr>
              <a:t>Seeskin</a:t>
            </a:r>
            <a:r>
              <a:rPr lang="en-US" sz="1200" dirty="0">
                <a:cs typeface="Arial" panose="020B0604020202020204" pitchFamily="34" charset="0"/>
              </a:rPr>
              <a:t>, C. S., James, L., . . . Frame, S. B . (2002, October). Pelvic fracture in the elderly is associated with increased mortality. Retrieved June 08, 2017, from https://www.ncbi.nlm.nih.gov/pubmed/12407356</a:t>
            </a:r>
          </a:p>
          <a:p>
            <a:pPr>
              <a:lnSpc>
                <a:spcPct val="100000"/>
              </a:lnSpc>
              <a:buNone/>
            </a:pPr>
            <a:r>
              <a:rPr lang="en-US" sz="1200" dirty="0">
                <a:cs typeface="Arial" panose="020B0604020202020204" pitchFamily="34" charset="0"/>
              </a:rPr>
              <a:t>35. Office, A. T. (2008, July 16). Balance problems? Step into the </a:t>
            </a:r>
            <a:r>
              <a:rPr lang="en-US" sz="1200" dirty="0" err="1">
                <a:cs typeface="Arial" panose="020B0604020202020204" pitchFamily="34" charset="0"/>
              </a:rPr>
              <a:t>iShoe</a:t>
            </a:r>
            <a:r>
              <a:rPr lang="en-US" sz="1200" dirty="0">
                <a:cs typeface="Arial" panose="020B0604020202020204" pitchFamily="34" charset="0"/>
              </a:rPr>
              <a:t>. Retrieved June 08, 2017, from http://news.mit.edu/2008/i-shoe-0716 </a:t>
            </a:r>
          </a:p>
          <a:p>
            <a:pPr>
              <a:lnSpc>
                <a:spcPct val="100000"/>
              </a:lnSpc>
              <a:buNone/>
            </a:pPr>
            <a:r>
              <a:rPr lang="en-US" sz="1200" dirty="0">
                <a:cs typeface="Arial" panose="020B0604020202020204" pitchFamily="34" charset="0"/>
              </a:rPr>
              <a:t>36. Plastics, I. (</a:t>
            </a:r>
            <a:r>
              <a:rPr lang="en-US" sz="1200" dirty="0" err="1">
                <a:cs typeface="Arial" panose="020B0604020202020204" pitchFamily="34" charset="0"/>
              </a:rPr>
              <a:t>n.d.</a:t>
            </a:r>
            <a:r>
              <a:rPr lang="en-US" sz="1200" dirty="0">
                <a:cs typeface="Arial" panose="020B0604020202020204" pitchFamily="34" charset="0"/>
              </a:rPr>
              <a:t>). KYDEX PRE-CUT 2X4 FT. BUNDLES [Digital image]. Retrieved June 12, 2017. </a:t>
            </a:r>
          </a:p>
          <a:p>
            <a:pPr>
              <a:lnSpc>
                <a:spcPct val="100000"/>
              </a:lnSpc>
              <a:buNone/>
            </a:pPr>
            <a:r>
              <a:rPr lang="en-US" sz="1200" dirty="0">
                <a:cs typeface="Arial" panose="020B0604020202020204" pitchFamily="34" charset="0"/>
              </a:rPr>
              <a:t>37. Polymer database.com, C. %. (</a:t>
            </a:r>
            <a:r>
              <a:rPr lang="en-US" sz="1200" dirty="0" err="1">
                <a:cs typeface="Arial" panose="020B0604020202020204" pitchFamily="34" charset="0"/>
              </a:rPr>
              <a:t>n.d.</a:t>
            </a:r>
            <a:r>
              <a:rPr lang="en-US" sz="1200" dirty="0">
                <a:cs typeface="Arial" panose="020B0604020202020204" pitchFamily="34" charset="0"/>
              </a:rPr>
              <a:t>). Polymer Properties Database. Retrieved June 08, 2017, from http://polymerdatabase.com/Elastomers/HNBR.html</a:t>
            </a:r>
            <a:r>
              <a:rPr lang="en-US" sz="1200" u="sng" dirty="0">
                <a:cs typeface="Arial" panose="020B0604020202020204" pitchFamily="34" charset="0"/>
              </a:rPr>
              <a:t> </a:t>
            </a:r>
            <a:endParaRPr lang="en-US" sz="1200" dirty="0"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200" dirty="0">
                <a:cs typeface="Arial" panose="020B0604020202020204" pitchFamily="34" charset="0"/>
              </a:rPr>
              <a:t>38. </a:t>
            </a:r>
            <a:r>
              <a:rPr lang="en-US" sz="1200" dirty="0" err="1">
                <a:cs typeface="Arial" panose="020B0604020202020204" pitchFamily="34" charset="0"/>
              </a:rPr>
              <a:t>Preece</a:t>
            </a:r>
            <a:r>
              <a:rPr lang="en-US" sz="1200" dirty="0">
                <a:cs typeface="Arial" panose="020B0604020202020204" pitchFamily="34" charset="0"/>
              </a:rPr>
              <a:t>, J. (2017, May 03). The Best Fall Detection Sensors | Top Ten Reviews. Retrieved June 08, 2017, from http://www.toptenreviews.come/health/senior-care/best-fall-detection-sensors/ </a:t>
            </a:r>
          </a:p>
          <a:p>
            <a:pPr>
              <a:lnSpc>
                <a:spcPct val="100000"/>
              </a:lnSpc>
              <a:buNone/>
            </a:pPr>
            <a:r>
              <a:rPr lang="en-US" sz="1200" dirty="0">
                <a:cs typeface="Arial" panose="020B0604020202020204" pitchFamily="34" charset="0"/>
              </a:rPr>
              <a:t>39. Proxy, I. S. (2015, April 10). Physical Properties of Rubber – a Buyer and Designer's Guide . Retrieved June 08, 2017, from http://www.azom.com/article.aspx?ArticleID=11914  </a:t>
            </a:r>
            <a:endParaRPr dirty="0"/>
          </a:p>
          <a:p>
            <a:pPr marL="0">
              <a:lnSpc>
                <a:spcPct val="100000"/>
              </a:lnSpc>
              <a:buNone/>
            </a:pPr>
            <a:r>
              <a:rPr lang="en-US" sz="1200" dirty="0">
                <a:cs typeface="Arial" panose="020B0604020202020204" pitchFamily="34" charset="0"/>
              </a:rPr>
              <a:t>40. Rubber Materials &amp; Elastomer Compound Information. (</a:t>
            </a:r>
            <a:r>
              <a:rPr lang="en-US" sz="1200" dirty="0" err="1">
                <a:cs typeface="Arial" panose="020B0604020202020204" pitchFamily="34" charset="0"/>
              </a:rPr>
              <a:t>n.d.</a:t>
            </a:r>
            <a:r>
              <a:rPr lang="en-US" sz="1200" dirty="0">
                <a:cs typeface="Arial" panose="020B0604020202020204" pitchFamily="34" charset="0"/>
              </a:rPr>
              <a:t>). Retrieved June 08, 2017, from http://www.columbiaerd.com/materials.html </a:t>
            </a:r>
            <a:endParaRPr dirty="0"/>
          </a:p>
          <a:p>
            <a:pPr marL="0">
              <a:lnSpc>
                <a:spcPct val="100000"/>
              </a:lnSpc>
              <a:buNone/>
            </a:pPr>
            <a:r>
              <a:rPr lang="en-US" sz="1200" dirty="0">
                <a:cs typeface="Arial" panose="020B0604020202020204" pitchFamily="34" charset="0"/>
              </a:rPr>
              <a:t>41. S. (2012, August 27). 10 Shocking Statistics About Elderly Falls. Retrieved June 08, 2017, from http://shellpoint.org/blog/2012/08/13/10-shocking-statistics-about-elderly-falls/ </a:t>
            </a:r>
            <a:endParaRPr dirty="0"/>
          </a:p>
          <a:p>
            <a:pPr marL="0">
              <a:lnSpc>
                <a:spcPct val="100000"/>
              </a:lnSpc>
              <a:buNone/>
            </a:pPr>
            <a:r>
              <a:rPr lang="en-US" sz="1200" dirty="0">
                <a:cs typeface="Arial" panose="020B0604020202020204" pitchFamily="34" charset="0"/>
              </a:rPr>
              <a:t>42. S. (</a:t>
            </a:r>
            <a:r>
              <a:rPr lang="en-US" sz="1200" dirty="0" err="1">
                <a:cs typeface="Arial" panose="020B0604020202020204" pitchFamily="34" charset="0"/>
              </a:rPr>
              <a:t>n.d.</a:t>
            </a:r>
            <a:r>
              <a:rPr lang="en-US" sz="1200" dirty="0">
                <a:cs typeface="Arial" panose="020B0604020202020204" pitchFamily="34" charset="0"/>
              </a:rPr>
              <a:t>). Gyroscope. Retrieved June 08, 2017, from https://learn.sparkfun.com/tutorials/gyroscope </a:t>
            </a:r>
          </a:p>
          <a:p>
            <a:pPr>
              <a:buNone/>
            </a:pPr>
            <a:endParaRPr lang="en-US" sz="1200" dirty="0">
              <a:solidFill>
                <a:srgbClr val="333333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335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1301199118"/>
              </p:ext>
            </p:extLst>
          </p:nvPr>
        </p:nvSpPr>
        <p:spPr>
          <a:xfrm>
            <a:off x="966438" y="0"/>
            <a:ext cx="10058400" cy="1609344"/>
          </a:xfrm>
        </p:spPr>
        <p:txBody>
          <a:bodyPr>
            <a:normAutofit/>
          </a:bodyPr>
          <a:lstStyle/>
          <a:p>
            <a:pPr marL="180975" algn="ctr"/>
            <a:r>
              <a:rPr lang="en-US" sz="4000" b="1" dirty="0">
                <a:solidFill>
                  <a:srgbClr val="000000"/>
                </a:solidFill>
                <a:latin typeface="Rockwell"/>
                <a:cs typeface="Arial"/>
              </a:rPr>
              <a:t>REFERENCES</a:t>
            </a:r>
            <a:endParaRPr lang="en-US">
              <a:solidFill>
                <a:schemeClr val="tx1"/>
              </a:solidFill>
              <a:latin typeface="Rockwell Condense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>
              <p:ext uri="{D42A27DB-BD31-4B8C-83A1-F6EECF244321}">
                <p14:modId xmlns:p14="http://schemas.microsoft.com/office/powerpoint/2010/main" val="1941161513"/>
              </p:ext>
            </p:extLst>
          </p:nvPr>
        </p:nvSpPr>
        <p:spPr>
          <a:xfrm>
            <a:off x="863029" y="1059595"/>
            <a:ext cx="10265219" cy="483656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180975">
              <a:lnSpc>
                <a:spcPct val="120000"/>
              </a:lnSpc>
              <a:buNone/>
            </a:pPr>
            <a:r>
              <a:rPr lang="en-US" sz="1200" dirty="0">
                <a:cs typeface="Arial"/>
              </a:rPr>
              <a:t>43. </a:t>
            </a:r>
            <a:r>
              <a:rPr lang="en-US" sz="1200" dirty="0" err="1">
                <a:ea typeface="Arial" charset="0"/>
                <a:cs typeface="Arial" charset="0"/>
              </a:rPr>
              <a:t>Spacial</a:t>
            </a:r>
            <a:r>
              <a:rPr lang="en-US" sz="1200" dirty="0">
                <a:ea typeface="Arial" charset="0"/>
                <a:cs typeface="Arial" charset="0"/>
              </a:rPr>
              <a:t> problem solving approach [Digital image]. (</a:t>
            </a:r>
            <a:r>
              <a:rPr lang="en-US" sz="1200" dirty="0" err="1">
                <a:ea typeface="Arial" charset="0"/>
                <a:cs typeface="Arial" charset="0"/>
              </a:rPr>
              <a:t>n.d.</a:t>
            </a:r>
            <a:r>
              <a:rPr lang="en-US" sz="1200" dirty="0">
                <a:ea typeface="Arial" charset="0"/>
                <a:cs typeface="Arial" charset="0"/>
              </a:rPr>
              <a:t>). Retrieved June 25, 2017, from https://learn.arcgis.com/en/related-concepts/spatial-problem-solving-approach.htm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ea typeface="Arial" charset="0"/>
                <a:cs typeface="Arial" charset="0"/>
              </a:rPr>
              <a:t>44. Standard Drill Sizes - Inches. (</a:t>
            </a:r>
            <a:r>
              <a:rPr lang="en-US" sz="1200" dirty="0" err="1">
                <a:ea typeface="Arial" charset="0"/>
                <a:cs typeface="Arial" charset="0"/>
              </a:rPr>
              <a:t>n.d.</a:t>
            </a:r>
            <a:r>
              <a:rPr lang="en-US" sz="1200" dirty="0">
                <a:ea typeface="Arial" charset="0"/>
                <a:cs typeface="Arial" charset="0"/>
              </a:rPr>
              <a:t>). Retrieved June 12, 2017, from http://www.gearhob.com/eng/design/drill_eng.htm 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ea typeface="Arial" charset="0"/>
                <a:cs typeface="Arial" charset="0"/>
              </a:rPr>
              <a:t>45. T. (</a:t>
            </a:r>
            <a:r>
              <a:rPr lang="en-US" sz="1200" dirty="0" err="1">
                <a:ea typeface="Arial" charset="0"/>
                <a:cs typeface="Arial" charset="0"/>
              </a:rPr>
              <a:t>n.d.</a:t>
            </a:r>
            <a:r>
              <a:rPr lang="en-US" sz="1200" dirty="0">
                <a:ea typeface="Arial" charset="0"/>
                <a:cs typeface="Arial" charset="0"/>
              </a:rPr>
              <a:t>). MPU-6050 | TDK. Retrieved June 08, 2017, from https://www.invensense.com/products/motion-tracking/6-axis/mpu-6050/ 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ea typeface="Arial" charset="0"/>
                <a:cs typeface="Arial" charset="0"/>
              </a:rPr>
              <a:t>46. Toolbox, E. (</a:t>
            </a:r>
            <a:r>
              <a:rPr lang="en-US" sz="1200" dirty="0" err="1">
                <a:ea typeface="Arial" charset="0"/>
                <a:cs typeface="Arial" charset="0"/>
              </a:rPr>
              <a:t>n.d.</a:t>
            </a:r>
            <a:r>
              <a:rPr lang="en-US" sz="1200" dirty="0">
                <a:ea typeface="Arial" charset="0"/>
                <a:cs typeface="Arial" charset="0"/>
              </a:rPr>
              <a:t>). Material Properties. Retrieved June 08, 2017, from http://www.engineeringtoolbox.com/material-properties-t_24.html 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ea typeface="Arial" charset="0"/>
                <a:cs typeface="Arial" charset="0"/>
              </a:rPr>
              <a:t>47. Toolbox, E. (</a:t>
            </a:r>
            <a:r>
              <a:rPr lang="en-US" sz="1200" dirty="0" err="1">
                <a:ea typeface="Arial" charset="0"/>
                <a:cs typeface="Arial" charset="0"/>
              </a:rPr>
              <a:t>n.d.</a:t>
            </a:r>
            <a:r>
              <a:rPr lang="en-US" sz="1200" dirty="0">
                <a:ea typeface="Arial" charset="0"/>
                <a:cs typeface="Arial" charset="0"/>
              </a:rPr>
              <a:t>). Polymers - Physical Properties. Retrieved June 08, 2017, from http://www.engineeringtoolbox.com/polymer-properties-d_1222.html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ea typeface="Arial" charset="0"/>
                <a:cs typeface="Arial" charset="0"/>
              </a:rPr>
              <a:t>48. Toolbox, E. (</a:t>
            </a:r>
            <a:r>
              <a:rPr lang="en-US" sz="1200" dirty="0" err="1">
                <a:ea typeface="Arial" charset="0"/>
                <a:cs typeface="Arial" charset="0"/>
              </a:rPr>
              <a:t>n.d.</a:t>
            </a:r>
            <a:r>
              <a:rPr lang="en-US" sz="1200" dirty="0">
                <a:ea typeface="Arial" charset="0"/>
                <a:cs typeface="Arial" charset="0"/>
              </a:rPr>
              <a:t>). Thermoplastics - Physical Properties. Retrieved June 08, 2017, from http://www.engineeringtoolbox.com/physical-properties-thermoplastics-d_808.html 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ea typeface="Arial" charset="0"/>
                <a:cs typeface="Arial" charset="0"/>
              </a:rPr>
              <a:t>49. US Census Bureau Public Information Office. (2016, May 19). Newsroom Archive. Retrieved June 12, 2017, from https://www.census.gov/newsroom/releases/archives/miscellaneous/cb12-134.html</a:t>
            </a:r>
            <a:endParaRPr lang="en-US" sz="1200" dirty="0">
              <a:ea typeface="Arial" charset="0"/>
              <a:cs typeface="Arial" charset="0"/>
              <a:hlinkClick r:id="rId3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ea typeface="Arial" charset="0"/>
                <a:cs typeface="Arial" charset="0"/>
              </a:rPr>
              <a:t>50. </a:t>
            </a:r>
            <a:r>
              <a:rPr lang="en-US" sz="1200" dirty="0" err="1">
                <a:ea typeface="Arial" charset="0"/>
                <a:cs typeface="Arial" charset="0"/>
              </a:rPr>
              <a:t>Uxcell</a:t>
            </a:r>
            <a:r>
              <a:rPr lang="en-US" sz="1200" dirty="0">
                <a:ea typeface="Arial" charset="0"/>
                <a:cs typeface="Arial" charset="0"/>
              </a:rPr>
              <a:t>® 15Pcs DC 5V 85dB Industrial Active Electronic Alarm Buzzer: Automotive. (</a:t>
            </a:r>
            <a:r>
              <a:rPr lang="en-US" sz="1200" dirty="0" err="1">
                <a:ea typeface="Arial" charset="0"/>
                <a:cs typeface="Arial" charset="0"/>
              </a:rPr>
              <a:t>n.d.</a:t>
            </a:r>
            <a:r>
              <a:rPr lang="en-US" sz="1200" dirty="0">
                <a:ea typeface="Arial" charset="0"/>
                <a:cs typeface="Arial" charset="0"/>
              </a:rPr>
              <a:t>). Retrieved June 26, 2017, from https://www.amazon.com/uxcell-Industrial-Active-Electronic-Buzzer/dp/B016FCBBT0/ref=sr_1_4?ie=UTF8&amp;qid=1498412942&amp;sr=8-4&amp;keywords=buzzer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ea typeface="Arial" charset="0"/>
                <a:cs typeface="Arial" charset="0"/>
              </a:rPr>
              <a:t>51. V. (</a:t>
            </a:r>
            <a:r>
              <a:rPr lang="en-US" sz="1200" dirty="0" err="1">
                <a:ea typeface="Arial" charset="0"/>
                <a:cs typeface="Arial" charset="0"/>
              </a:rPr>
              <a:t>n.d.</a:t>
            </a:r>
            <a:r>
              <a:rPr lang="en-US" sz="1200" dirty="0">
                <a:ea typeface="Arial" charset="0"/>
                <a:cs typeface="Arial" charset="0"/>
              </a:rPr>
              <a:t>). Technical illustration of a three-layer fabric. [Digital image]. Retrieved June 12, 2017 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ea typeface="Arial" charset="0"/>
                <a:cs typeface="Arial" charset="0"/>
              </a:rPr>
              <a:t>52. W. (</a:t>
            </a:r>
            <a:r>
              <a:rPr lang="en-US" sz="1200" dirty="0" err="1">
                <a:ea typeface="Arial" charset="0"/>
                <a:cs typeface="Arial" charset="0"/>
              </a:rPr>
              <a:t>n.d.</a:t>
            </a:r>
            <a:r>
              <a:rPr lang="en-US" sz="1200" dirty="0">
                <a:ea typeface="Arial" charset="0"/>
                <a:cs typeface="Arial" charset="0"/>
              </a:rPr>
              <a:t>). Falls. Retrieved June 08, 2017, from http://www.who.int/mediacentre/factsheets/fs344/en/ 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ea typeface="Arial" charset="0"/>
                <a:cs typeface="Arial" charset="0"/>
              </a:rPr>
              <a:t>53. Wentworth, K. (2012, August 21). How Much Force Can Our Bones Handle Before They Break. Retrieved June 12, 2017, from http://ezinearticles.com/?How-Much-Force-Can-Our-Bones-Handle-Before-They-Break&amp;id=7242657</a:t>
            </a:r>
          </a:p>
          <a:p>
            <a:pPr marL="0" indent="0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596567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44262" y="1072662"/>
            <a:ext cx="7781192" cy="4193931"/>
          </a:xfrm>
        </p:spPr>
        <p:txBody>
          <a:bodyPr>
            <a:normAutofit/>
          </a:bodyPr>
          <a:lstStyle/>
          <a:p>
            <a:r>
              <a:rPr lang="en-US" altLang="zh-CN" sz="13800" dirty="0"/>
              <a:t>Thank you!</a:t>
            </a:r>
            <a:endParaRPr lang="zh-CN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18885814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01831" y="2132663"/>
            <a:ext cx="8548937" cy="1609344"/>
          </a:xfrm>
        </p:spPr>
        <p:txBody>
          <a:bodyPr>
            <a:noAutofit/>
          </a:bodyPr>
          <a:lstStyle/>
          <a:p>
            <a:r>
              <a:rPr lang="en-US" altLang="zh-CN" sz="13800" dirty="0"/>
              <a:t>Questions</a:t>
            </a:r>
            <a:r>
              <a:rPr lang="en-US" altLang="zh-CN" sz="16600" dirty="0"/>
              <a:t>?</a:t>
            </a:r>
            <a:endParaRPr lang="zh-CN" altLang="en-US" sz="16600" dirty="0"/>
          </a:p>
        </p:txBody>
      </p:sp>
    </p:spTree>
    <p:extLst>
      <p:ext uri="{BB962C8B-B14F-4D97-AF65-F5344CB8AC3E}">
        <p14:creationId xmlns:p14="http://schemas.microsoft.com/office/powerpoint/2010/main" val="8841451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  <p:extLst/>
          </p:nvPr>
        </p:nvSpPr>
        <p:spPr>
          <a:xfrm>
            <a:off x="393699" y="16078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>
              <a:buClr>
                <a:srgbClr val="E54632"/>
              </a:buClr>
              <a:buSzPct val="25000"/>
            </a:pPr>
            <a:r>
              <a:rPr lang="en-US" dirty="0">
                <a:solidFill>
                  <a:schemeClr val="tx1"/>
                </a:solidFill>
              </a:rPr>
              <a:t>Appendix A :Product Subsystems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1257300"/>
            <a:ext cx="10708707" cy="527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960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  <p:extLst/>
          </p:nvPr>
        </p:nvSpPr>
        <p:spPr>
          <a:xfrm>
            <a:off x="393699" y="16078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>
              <a:buClr>
                <a:srgbClr val="E54632"/>
              </a:buClr>
              <a:buSzPct val="25000"/>
            </a:pPr>
            <a:r>
              <a:rPr lang="en-US" dirty="0">
                <a:solidFill>
                  <a:schemeClr val="tx1"/>
                </a:solidFill>
              </a:rPr>
              <a:t>Appendix B : Functional Subsystems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343025"/>
            <a:ext cx="10192527" cy="507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5802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187608"/>
          </a:xfrm>
          <a:prstGeom prst="rect">
            <a:avLst/>
          </a:prstGeom>
        </p:spPr>
      </p:pic>
      <p:sp>
        <p:nvSpPr>
          <p:cNvPr id="272" name="Shape 272"/>
          <p:cNvSpPr txBox="1">
            <a:spLocks noGrp="1"/>
          </p:cNvSpPr>
          <p:nvPr>
            <p:ph type="title"/>
            <p:extLst/>
          </p:nvPr>
        </p:nvSpPr>
        <p:spPr>
          <a:xfrm>
            <a:off x="5220881" y="522289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>
              <a:buClr>
                <a:srgbClr val="E54632"/>
              </a:buClr>
              <a:buSzPct val="25000"/>
            </a:pPr>
            <a:r>
              <a:rPr lang="en-US" dirty="0">
                <a:solidFill>
                  <a:schemeClr val="tx1"/>
                </a:solidFill>
              </a:rPr>
              <a:t>Appendix C : Gantt Chart</a:t>
            </a:r>
          </a:p>
        </p:txBody>
      </p:sp>
    </p:spTree>
    <p:extLst>
      <p:ext uri="{BB962C8B-B14F-4D97-AF65-F5344CB8AC3E}">
        <p14:creationId xmlns:p14="http://schemas.microsoft.com/office/powerpoint/2010/main" val="3791014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673" y="90678"/>
            <a:ext cx="10058400" cy="1609344"/>
          </a:xfrm>
        </p:spPr>
        <p:txBody>
          <a:bodyPr/>
          <a:lstStyle/>
          <a:p>
            <a:r>
              <a:rPr lang="en-US" altLang="zh-CN" dirty="0"/>
              <a:t>Customer</a:t>
            </a:r>
            <a:r>
              <a:rPr lang="zh-CN" altLang="en-US" dirty="0"/>
              <a:t> </a:t>
            </a:r>
            <a:r>
              <a:rPr lang="en-US" altLang="zh-CN" dirty="0"/>
              <a:t>Requirements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4319003"/>
              </p:ext>
            </p:extLst>
          </p:nvPr>
        </p:nvGraphicFramePr>
        <p:xfrm>
          <a:off x="513708" y="1407560"/>
          <a:ext cx="10787865" cy="48904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194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2411855518"/>
              </p:ext>
            </p:extLst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Appendix d– </a:t>
            </a:r>
            <a:r>
              <a:rPr lang="en-US" dirty="0">
                <a:solidFill>
                  <a:schemeClr val="tx1"/>
                </a:solidFill>
              </a:rPr>
              <a:t>Circuit Diagram</a:t>
            </a:r>
          </a:p>
        </p:txBody>
      </p:sp>
      <p:pic>
        <p:nvPicPr>
          <p:cNvPr id="6" name="Picture 6" descr="WeChat Image_2017062418240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75" y="1862396"/>
            <a:ext cx="7726363" cy="457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9805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48"/>
          <p:cNvSpPr/>
          <p:nvPr>
            <p:extLst/>
          </p:nvPr>
        </p:nvSpPr>
        <p:spPr>
          <a:xfrm>
            <a:off x="4440376" y="1447800"/>
            <a:ext cx="3278593" cy="3837051"/>
          </a:xfrm>
          <a:prstGeom prst="roundRect">
            <a:avLst>
              <a:gd name="adj" fmla="val 16667"/>
            </a:avLst>
          </a:prstGeom>
          <a:solidFill>
            <a:srgbClr val="E54632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Clr>
                <a:schemeClr val="lt1"/>
              </a:buClr>
              <a:buSzPct val="25000"/>
            </a:pPr>
            <a:r>
              <a:rPr lang="en-US" sz="2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Stresses in Arm:</a:t>
            </a:r>
            <a:endParaRPr lang="en-US" sz="2400" b="1" dirty="0">
              <a:solidFill>
                <a:schemeClr val="lt1"/>
              </a:solidFill>
              <a:latin typeface="Arial"/>
              <a:ea typeface="Arial"/>
              <a:cs typeface="Arial"/>
            </a:endParaRPr>
          </a:p>
          <a:p>
            <a:pPr>
              <a:buClr>
                <a:srgbClr val="000000"/>
              </a:buClr>
            </a:pPr>
            <a:endParaRPr sz="1867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Shape 149"/>
          <p:cNvSpPr/>
          <p:nvPr>
            <p:extLst/>
          </p:nvPr>
        </p:nvSpPr>
        <p:spPr>
          <a:xfrm>
            <a:off x="8407400" y="1476555"/>
            <a:ext cx="3281128" cy="3810647"/>
          </a:xfrm>
          <a:prstGeom prst="roundRect">
            <a:avLst>
              <a:gd name="adj" fmla="val 16667"/>
            </a:avLst>
          </a:prstGeom>
          <a:solidFill>
            <a:srgbClr val="656565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Clr>
                <a:schemeClr val="lt1"/>
              </a:buClr>
              <a:buSzPct val="25000"/>
            </a:pPr>
            <a:r>
              <a:rPr lang="en-US" sz="2400" b="1" dirty="0">
                <a:solidFill>
                  <a:schemeClr val="lt1"/>
                </a:solidFill>
              </a:rPr>
              <a:t>Stresses in Joints:</a:t>
            </a:r>
          </a:p>
          <a:p>
            <a:pPr>
              <a:buClr>
                <a:srgbClr val="000000"/>
              </a:buClr>
            </a:pPr>
            <a:endParaRPr sz="2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Shape 149"/>
          <p:cNvSpPr/>
          <p:nvPr>
            <p:extLst/>
          </p:nvPr>
        </p:nvSpPr>
        <p:spPr>
          <a:xfrm>
            <a:off x="463127" y="1447800"/>
            <a:ext cx="3302312" cy="3837048"/>
          </a:xfrm>
          <a:prstGeom prst="roundRect">
            <a:avLst>
              <a:gd name="adj" fmla="val 16667"/>
            </a:avLst>
          </a:prstGeom>
          <a:solidFill>
            <a:srgbClr val="656565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softEdge rad="0"/>
          </a:effectLst>
        </p:spPr>
        <p:txBody>
          <a:bodyPr lIns="121900" tIns="60933" rIns="121900" bIns="60933" anchor="t" anchorCtr="0">
            <a:noAutofit/>
          </a:bodyPr>
          <a:lstStyle/>
          <a:p>
            <a:pPr>
              <a:buClr>
                <a:schemeClr val="lt1"/>
              </a:buClr>
              <a:buSzPct val="25000"/>
            </a:pPr>
            <a:r>
              <a:rPr lang="en-US" sz="2400" b="1" dirty="0">
                <a:solidFill>
                  <a:schemeClr val="lt1"/>
                </a:solidFill>
              </a:rPr>
              <a:t>Falling Force:</a:t>
            </a:r>
          </a:p>
          <a:p>
            <a:pPr>
              <a:buClr>
                <a:srgbClr val="000000"/>
              </a:buClr>
            </a:pPr>
            <a:endParaRPr sz="2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Shape 365"/>
          <p:cNvSpPr txBox="1">
            <a:spLocks noGrp="1"/>
          </p:cNvSpPr>
          <p:nvPr>
            <p:ph type="title"/>
            <p:extLst/>
          </p:nvPr>
        </p:nvSpPr>
        <p:spPr>
          <a:xfrm>
            <a:off x="463127" y="84588"/>
            <a:ext cx="10058400" cy="1609344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/>
          <a:p>
            <a:r>
              <a:rPr lang="en-US">
                <a:solidFill>
                  <a:schemeClr val="tx1"/>
                </a:solidFill>
              </a:rPr>
              <a:t>Appendix e - </a:t>
            </a:r>
            <a:r>
              <a:rPr lang="en-US" dirty="0">
                <a:solidFill>
                  <a:schemeClr val="tx1"/>
                </a:solidFill>
              </a:rPr>
              <a:t>Calculations for Arms</a:t>
            </a:r>
          </a:p>
        </p:txBody>
      </p:sp>
      <p:sp>
        <p:nvSpPr>
          <p:cNvPr id="2" name="Arrow: Right 1"/>
          <p:cNvSpPr/>
          <p:nvPr/>
        </p:nvSpPr>
        <p:spPr>
          <a:xfrm>
            <a:off x="3835400" y="3305917"/>
            <a:ext cx="558987" cy="414383"/>
          </a:xfrm>
          <a:prstGeom prst="rightArrow">
            <a:avLst/>
          </a:prstGeom>
          <a:solidFill>
            <a:schemeClr val="bg2">
              <a:lumMod val="7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C3BF073A-A7FB-476C-B600-35C8F5363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32" y="2476501"/>
            <a:ext cx="2924736" cy="19173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77CD4389-1E00-4A00-A1CB-D08F762DF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112" y="1990388"/>
            <a:ext cx="3444549" cy="30618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4843279-8839-4E3A-9850-976DC3F63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2701" y="2375141"/>
            <a:ext cx="2487215" cy="1979444"/>
          </a:xfrm>
          <a:prstGeom prst="rect">
            <a:avLst/>
          </a:prstGeom>
        </p:spPr>
      </p:pic>
      <p:sp>
        <p:nvSpPr>
          <p:cNvPr id="12" name="Arrow: Right 11"/>
          <p:cNvSpPr/>
          <p:nvPr/>
        </p:nvSpPr>
        <p:spPr>
          <a:xfrm>
            <a:off x="7804676" y="3305917"/>
            <a:ext cx="558987" cy="414383"/>
          </a:xfrm>
          <a:prstGeom prst="rightArrow">
            <a:avLst/>
          </a:prstGeom>
          <a:solidFill>
            <a:schemeClr val="bg2">
              <a:lumMod val="7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Shape 267">
            <a:extLst/>
          </p:cNvPr>
          <p:cNvSpPr txBox="1"/>
          <p:nvPr>
            <p:extLst/>
          </p:nvPr>
        </p:nvSpPr>
        <p:spPr>
          <a:xfrm>
            <a:off x="1409701" y="5626100"/>
            <a:ext cx="9232900" cy="507592"/>
          </a:xfrm>
          <a:prstGeom prst="rect">
            <a:avLst/>
          </a:prstGeom>
          <a:solidFill>
            <a:srgbClr val="59595A"/>
          </a:solidFill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-US" sz="2133" b="1" i="1" dirty="0">
                <a:solidFill>
                  <a:schemeClr val="bg1"/>
                </a:solidFill>
              </a:rPr>
              <a:t>E </a:t>
            </a:r>
            <a:r>
              <a:rPr lang="en-US" sz="2133" b="1" dirty="0">
                <a:solidFill>
                  <a:schemeClr val="bg1"/>
                </a:solidFill>
              </a:rPr>
              <a:t>(Young's Modulus) = 45 </a:t>
            </a:r>
            <a:r>
              <a:rPr lang="en-US" sz="2133" b="1" dirty="0" err="1">
                <a:solidFill>
                  <a:schemeClr val="bg1"/>
                </a:solidFill>
              </a:rPr>
              <a:t>GPa</a:t>
            </a:r>
            <a:r>
              <a:rPr lang="en-US" sz="2133" b="1" dirty="0">
                <a:solidFill>
                  <a:schemeClr val="bg1"/>
                </a:solidFill>
              </a:rPr>
              <a:t>, </a:t>
            </a:r>
            <a:r>
              <a:rPr lang="en-US" sz="2133" b="1" i="1" dirty="0">
                <a:solidFill>
                  <a:schemeClr val="bg1"/>
                </a:solidFill>
              </a:rPr>
              <a:t>G </a:t>
            </a:r>
            <a:r>
              <a:rPr lang="en-US" sz="2133" b="1" dirty="0">
                <a:solidFill>
                  <a:schemeClr val="bg1"/>
                </a:solidFill>
              </a:rPr>
              <a:t>(Shear Modulus) = 52 </a:t>
            </a:r>
            <a:r>
              <a:rPr lang="en-US" sz="2133" b="1" dirty="0" err="1">
                <a:solidFill>
                  <a:schemeClr val="bg1"/>
                </a:solidFill>
              </a:rPr>
              <a:t>GPa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>
            <p:extLst>
              <p:ext uri="{D42A27DB-BD31-4B8C-83A1-F6EECF244321}">
                <p14:modId xmlns:p14="http://schemas.microsoft.com/office/powerpoint/2010/main" val="3235992508"/>
              </p:ext>
            </p:extLst>
          </p:nvPr>
        </p:nvSpPr>
        <p:spPr>
          <a:xfrm>
            <a:off x="4706357" y="629602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References: 14, 29.</a:t>
            </a:r>
          </a:p>
        </p:txBody>
      </p:sp>
    </p:spTree>
    <p:extLst>
      <p:ext uri="{BB962C8B-B14F-4D97-AF65-F5344CB8AC3E}">
        <p14:creationId xmlns:p14="http://schemas.microsoft.com/office/powerpoint/2010/main" val="1211720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073" y="132207"/>
            <a:ext cx="10058400" cy="1609344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System </a:t>
            </a:r>
            <a:r>
              <a:rPr lang="en-US" altLang="zh-CN">
                <a:solidFill>
                  <a:schemeClr val="tx1"/>
                </a:solidFill>
              </a:rPr>
              <a:t>Design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Alternatives</a:t>
            </a:r>
            <a:endParaRPr lang="en-US" dirty="0"/>
          </a:p>
        </p:txBody>
      </p:sp>
      <p:sp>
        <p:nvSpPr>
          <p:cNvPr id="7" name="矩形 6"/>
          <p:cNvSpPr/>
          <p:nvPr/>
        </p:nvSpPr>
        <p:spPr>
          <a:xfrm>
            <a:off x="708227" y="1594485"/>
            <a:ext cx="2895358" cy="42976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Shoe Design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031361" y="1594485"/>
            <a:ext cx="3163824" cy="42976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Backpack Design</a:t>
            </a:r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708227" y="5838825"/>
            <a:ext cx="2895358" cy="3429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Concept Score: 35.9</a:t>
            </a:r>
            <a:endParaRPr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4031361" y="5849868"/>
            <a:ext cx="3163824" cy="3429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Concept Score: 36.9</a:t>
            </a:r>
            <a:endParaRPr lang="zh-CN" altLang="en-US" dirty="0"/>
          </a:p>
        </p:txBody>
      </p:sp>
      <p:pic>
        <p:nvPicPr>
          <p:cNvPr id="16" name="Picture 2" descr="new doc 2017-06-12 11.25.06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57" y="2048506"/>
            <a:ext cx="3137328" cy="3728722"/>
          </a:xfrm>
          <a:prstGeom prst="rect">
            <a:avLst/>
          </a:prstGeom>
        </p:spPr>
      </p:pic>
      <p:pic>
        <p:nvPicPr>
          <p:cNvPr id="17" name="Picture 1" descr="new doc 2017-06-12 10.37.31_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716" y="2425180"/>
            <a:ext cx="3937114" cy="2912509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7622961" y="1409696"/>
            <a:ext cx="3989020" cy="4943475"/>
            <a:chOff x="7736255" y="1409698"/>
            <a:chExt cx="3989020" cy="4943475"/>
          </a:xfrm>
        </p:grpSpPr>
        <p:sp>
          <p:nvSpPr>
            <p:cNvPr id="9" name="矩形 5"/>
            <p:cNvSpPr/>
            <p:nvPr/>
          </p:nvSpPr>
          <p:spPr>
            <a:xfrm>
              <a:off x="7829316" y="1594485"/>
              <a:ext cx="3792806" cy="42976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Vest Design</a:t>
              </a:r>
              <a:endParaRPr lang="zh-CN" altLang="en-US" dirty="0"/>
            </a:p>
          </p:txBody>
        </p:sp>
        <p:sp>
          <p:nvSpPr>
            <p:cNvPr id="13" name="圆角矩形 9"/>
            <p:cNvSpPr/>
            <p:nvPr/>
          </p:nvSpPr>
          <p:spPr>
            <a:xfrm>
              <a:off x="7829316" y="5838827"/>
              <a:ext cx="3792806" cy="3429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Concept Score: 67</a:t>
              </a:r>
              <a:endParaRPr lang="zh-CN" altLang="en-US" dirty="0"/>
            </a:p>
          </p:txBody>
        </p:sp>
        <p:sp>
          <p:nvSpPr>
            <p:cNvPr id="15" name="矩形 13"/>
            <p:cNvSpPr/>
            <p:nvPr/>
          </p:nvSpPr>
          <p:spPr>
            <a:xfrm>
              <a:off x="7736255" y="1409698"/>
              <a:ext cx="3989020" cy="4943475"/>
            </a:xfrm>
            <a:prstGeom prst="rect">
              <a:avLst/>
            </a:prstGeom>
            <a:noFill/>
            <a:ln w="57150">
              <a:solidFill>
                <a:srgbClr val="F3DF0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18" name="Picture 2" descr="new doc 2017-06-12 10.37.31_2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29316" y="2306065"/>
              <a:ext cx="3573961" cy="32136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648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073" y="132207"/>
            <a:ext cx="10058400" cy="1609344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Vest </a:t>
            </a:r>
            <a:r>
              <a:rPr lang="en-US" altLang="zh-CN">
                <a:solidFill>
                  <a:schemeClr val="tx1"/>
                </a:solidFill>
              </a:rPr>
              <a:t>Design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Alternatives</a:t>
            </a:r>
            <a:endParaRPr lang="en-US" dirty="0"/>
          </a:p>
        </p:txBody>
      </p:sp>
      <p:sp>
        <p:nvSpPr>
          <p:cNvPr id="7" name="矩形 6"/>
          <p:cNvSpPr/>
          <p:nvPr/>
        </p:nvSpPr>
        <p:spPr>
          <a:xfrm>
            <a:off x="708227" y="1594485"/>
            <a:ext cx="2895358" cy="42976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Spring Design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031361" y="1594485"/>
            <a:ext cx="3163824" cy="42976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Airbag Design</a:t>
            </a:r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708227" y="5838825"/>
            <a:ext cx="2895357" cy="3429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Concept Score: 51.3</a:t>
            </a:r>
            <a:endParaRPr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4031361" y="5838825"/>
            <a:ext cx="3163824" cy="3429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Concept Score: 49</a:t>
            </a:r>
            <a:endParaRPr lang="zh-CN" altLang="en-US" dirty="0"/>
          </a:p>
        </p:txBody>
      </p:sp>
      <p:grpSp>
        <p:nvGrpSpPr>
          <p:cNvPr id="19" name="组合 18"/>
          <p:cNvGrpSpPr/>
          <p:nvPr/>
        </p:nvGrpSpPr>
        <p:grpSpPr>
          <a:xfrm>
            <a:off x="7622961" y="1409698"/>
            <a:ext cx="3989020" cy="4943475"/>
            <a:chOff x="7736255" y="1409698"/>
            <a:chExt cx="3989020" cy="4943475"/>
          </a:xfrm>
        </p:grpSpPr>
        <p:sp>
          <p:nvSpPr>
            <p:cNvPr id="9" name="矩形 5"/>
            <p:cNvSpPr/>
            <p:nvPr/>
          </p:nvSpPr>
          <p:spPr>
            <a:xfrm>
              <a:off x="7838398" y="1594485"/>
              <a:ext cx="3712196" cy="42976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Arm Design</a:t>
              </a:r>
              <a:endParaRPr lang="zh-CN" altLang="en-US" dirty="0"/>
            </a:p>
          </p:txBody>
        </p:sp>
        <p:sp>
          <p:nvSpPr>
            <p:cNvPr id="13" name="圆角矩形 9"/>
            <p:cNvSpPr/>
            <p:nvPr/>
          </p:nvSpPr>
          <p:spPr>
            <a:xfrm>
              <a:off x="7950143" y="5838825"/>
              <a:ext cx="3600450" cy="34290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Concept Score: 65</a:t>
              </a:r>
              <a:endParaRPr lang="zh-CN" altLang="en-US" dirty="0"/>
            </a:p>
          </p:txBody>
        </p:sp>
        <p:sp>
          <p:nvSpPr>
            <p:cNvPr id="15" name="矩形 15"/>
            <p:cNvSpPr/>
            <p:nvPr/>
          </p:nvSpPr>
          <p:spPr>
            <a:xfrm>
              <a:off x="7736255" y="1409698"/>
              <a:ext cx="3989020" cy="494347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4536" r="9790" b="7997"/>
          <a:stretch/>
        </p:blipFill>
        <p:spPr>
          <a:xfrm>
            <a:off x="7836849" y="2481259"/>
            <a:ext cx="3600450" cy="2647951"/>
          </a:xfrm>
          <a:prstGeom prst="rect">
            <a:avLst/>
          </a:prstGeom>
        </p:spPr>
      </p:pic>
      <p:pic>
        <p:nvPicPr>
          <p:cNvPr id="20" name="图片 2" descr="WeChat Image_20170612152029.jpg"/>
          <p:cNvPicPr>
            <a:picLocks noChangeAspect="1"/>
          </p:cNvPicPr>
          <p:nvPr/>
        </p:nvPicPr>
        <p:blipFill rotWithShape="1">
          <a:blip r:embed="rId3"/>
          <a:srcRect l="2358" t="726" r="3031" b="44074"/>
          <a:stretch/>
        </p:blipFill>
        <p:spPr>
          <a:xfrm>
            <a:off x="3817473" y="2664920"/>
            <a:ext cx="3591600" cy="2409825"/>
          </a:xfrm>
          <a:prstGeom prst="rect">
            <a:avLst/>
          </a:prstGeom>
        </p:spPr>
      </p:pic>
      <p:pic>
        <p:nvPicPr>
          <p:cNvPr id="21" name="Picture 1" descr="new doc 2017-06-12 10.37.31_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17" y="2411213"/>
            <a:ext cx="3584428" cy="2673750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extLst>
              <p:ext uri="{D42A27DB-BD31-4B8C-83A1-F6EECF244321}">
                <p14:modId xmlns:p14="http://schemas.microsoft.com/office/powerpoint/2010/main" val="2010791768"/>
              </p:ext>
            </p:extLst>
          </p:nvPr>
        </p:nvSpPr>
        <p:spPr>
          <a:xfrm>
            <a:off x="4243111" y="6267450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References: 3.</a:t>
            </a:r>
          </a:p>
        </p:txBody>
      </p:sp>
    </p:spTree>
    <p:extLst>
      <p:ext uri="{BB962C8B-B14F-4D97-AF65-F5344CB8AC3E}">
        <p14:creationId xmlns:p14="http://schemas.microsoft.com/office/powerpoint/2010/main" val="171159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04775" y="1389505"/>
            <a:ext cx="11961822" cy="4894109"/>
            <a:chOff x="0" y="923926"/>
            <a:chExt cx="12209473" cy="4933950"/>
          </a:xfrm>
        </p:grpSpPr>
        <p:sp>
          <p:nvSpPr>
            <p:cNvPr id="32" name="椭圆 31"/>
            <p:cNvSpPr/>
            <p:nvPr/>
          </p:nvSpPr>
          <p:spPr>
            <a:xfrm>
              <a:off x="7446973" y="923926"/>
              <a:ext cx="4762500" cy="47625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3711924" y="1009651"/>
              <a:ext cx="4762500" cy="47625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0" y="1095376"/>
              <a:ext cx="4762500" cy="47625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698" y="232954"/>
            <a:ext cx="10058400" cy="1118036"/>
          </a:xfrm>
        </p:spPr>
        <p:txBody>
          <a:bodyPr/>
          <a:lstStyle/>
          <a:p>
            <a:r>
              <a:rPr lang="en-US" altLang="zh-CN" dirty="0"/>
              <a:t>Performance Specifications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817" y="1932250"/>
            <a:ext cx="2208064" cy="1819276"/>
          </a:xfrm>
          <a:prstGeom prst="rect">
            <a:avLst/>
          </a:prstGeom>
        </p:spPr>
      </p:pic>
      <p:pic>
        <p:nvPicPr>
          <p:cNvPr id="5" name="Picture 1" descr="51zuN1RFhkL._SX342_(已去底) (1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570" y="4191849"/>
            <a:ext cx="1711424" cy="1911944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383" b="92021" l="9906" r="8962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363" y="1755159"/>
            <a:ext cx="1675735" cy="1486029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4862180" y="1894708"/>
            <a:ext cx="320268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Detecting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endParaRPr lang="en-US" altLang="zh-CN" sz="1400" b="1" dirty="0"/>
          </a:p>
          <a:p>
            <a:r>
              <a:rPr lang="en-US" altLang="zh-CN" sz="1600"/>
              <a:t>Sensor Type:</a:t>
            </a:r>
            <a:r>
              <a:rPr lang="zh-CN" altLang="en-US" sz="1600"/>
              <a:t> </a:t>
            </a:r>
            <a:r>
              <a:rPr lang="en-US" altLang="zh-CN" sz="1600"/>
              <a:t>[</a:t>
            </a:r>
            <a:r>
              <a:rPr lang="en-US" altLang="zh-CN" sz="1600" dirty="0"/>
              <a:t>LM393] PCB</a:t>
            </a:r>
          </a:p>
          <a:p>
            <a:r>
              <a:rPr lang="en-US" altLang="zh-CN" sz="1600" dirty="0"/>
              <a:t> </a:t>
            </a:r>
          </a:p>
          <a:p>
            <a:r>
              <a:rPr lang="en-US" altLang="zh-CN" sz="1600" dirty="0"/>
              <a:t>Board Size </a:t>
            </a:r>
            <a:r>
              <a:rPr lang="en-US" altLang="zh-CN" sz="1600"/>
              <a:t>: 310 x 170mm</a:t>
            </a:r>
            <a:endParaRPr lang="en-US" altLang="zh-CN" sz="1600" dirty="0"/>
          </a:p>
          <a:p>
            <a:endParaRPr lang="en-US" altLang="zh-CN" sz="1400" dirty="0"/>
          </a:p>
          <a:p>
            <a:r>
              <a:rPr lang="en-US" altLang="zh-CN" sz="1600" dirty="0"/>
              <a:t>Sensor Weight :13g</a:t>
            </a:r>
          </a:p>
          <a:p>
            <a:endParaRPr lang="en-US" altLang="zh-CN" sz="1400" dirty="0"/>
          </a:p>
          <a:p>
            <a:r>
              <a:rPr lang="en-US" altLang="zh-CN" sz="1600" dirty="0"/>
              <a:t>3-Axis</a:t>
            </a:r>
            <a:r>
              <a:rPr lang="en-US" altLang="zh-CN" sz="1600"/>
              <a:t> Gyroscope</a:t>
            </a:r>
            <a:r>
              <a:rPr lang="zh-CN" altLang="en-US" sz="1600"/>
              <a:t> </a:t>
            </a:r>
            <a:r>
              <a:rPr lang="en-US" altLang="zh-CN" sz="1600"/>
              <a:t>&amp;</a:t>
            </a:r>
            <a:r>
              <a:rPr lang="zh-CN" altLang="en-US" sz="1600"/>
              <a:t> </a:t>
            </a:r>
            <a:r>
              <a:rPr lang="en-US" altLang="zh-CN" sz="1600"/>
              <a:t>Accelerometer</a:t>
            </a:r>
            <a:endParaRPr lang="zh-CN" altLang="en-US" sz="1600" dirty="0"/>
          </a:p>
        </p:txBody>
      </p:sp>
      <p:sp>
        <p:nvSpPr>
          <p:cNvPr id="38" name="文本框 37"/>
          <p:cNvSpPr txBox="1"/>
          <p:nvPr/>
        </p:nvSpPr>
        <p:spPr>
          <a:xfrm>
            <a:off x="8634213" y="3279703"/>
            <a:ext cx="299052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Alarming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endParaRPr lang="en-US" altLang="zh-CN" sz="1200" b="1" dirty="0"/>
          </a:p>
          <a:p>
            <a:r>
              <a:rPr lang="en-US" altLang="zh-CN" sz="1600" dirty="0"/>
              <a:t>Tone Generation Range</a:t>
            </a:r>
            <a:r>
              <a:rPr lang="zh-CN" altLang="en-US" sz="1600" dirty="0"/>
              <a:t>：</a:t>
            </a:r>
            <a:r>
              <a:rPr lang="en-US" altLang="zh-CN" sz="1600" dirty="0"/>
              <a:t> 1.5 ~ 2.5kHz </a:t>
            </a:r>
          </a:p>
          <a:p>
            <a:endParaRPr lang="en-US" altLang="zh-CN" sz="1200" dirty="0"/>
          </a:p>
          <a:p>
            <a:r>
              <a:rPr lang="en-US" altLang="zh-CN" sz="1600"/>
              <a:t>Dimensions </a:t>
            </a:r>
            <a:r>
              <a:rPr lang="zh-CN" altLang="en-US" sz="1600"/>
              <a:t>：</a:t>
            </a:r>
            <a:r>
              <a:rPr lang="en-US" altLang="zh-CN" sz="1600"/>
              <a:t>12x10mm</a:t>
            </a:r>
            <a:endParaRPr lang="en-US" altLang="zh-CN" sz="1600" dirty="0"/>
          </a:p>
          <a:p>
            <a:endParaRPr lang="en-US" altLang="zh-CN" sz="1400" dirty="0"/>
          </a:p>
          <a:p>
            <a:r>
              <a:rPr lang="en-US" altLang="zh-CN" sz="1600" dirty="0"/>
              <a:t>Item Weight </a:t>
            </a:r>
            <a:r>
              <a:rPr lang="en-US" altLang="zh-CN" sz="1600"/>
              <a:t>: 25g</a:t>
            </a:r>
            <a:endParaRPr lang="en-US" altLang="zh-CN" sz="1600" dirty="0"/>
          </a:p>
          <a:p>
            <a:endParaRPr lang="en-US" altLang="zh-CN" b="1" dirty="0"/>
          </a:p>
        </p:txBody>
      </p:sp>
      <p:sp>
        <p:nvSpPr>
          <p:cNvPr id="39" name="文本框 38"/>
          <p:cNvSpPr txBox="1"/>
          <p:nvPr/>
        </p:nvSpPr>
        <p:spPr>
          <a:xfrm>
            <a:off x="811666" y="3834519"/>
            <a:ext cx="3252117" cy="2031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 dirty="0"/>
              <a:t>Supporting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endParaRPr lang="en-US" altLang="zh-CN" sz="1400" b="1" dirty="0"/>
          </a:p>
          <a:p>
            <a:r>
              <a:rPr lang="en-US" altLang="zh-CN" sz="1600"/>
              <a:t>Steel Arm</a:t>
            </a:r>
            <a:endParaRPr lang="en-US" altLang="zh-CN" sz="1600" dirty="0"/>
          </a:p>
          <a:p>
            <a:endParaRPr lang="en-US" altLang="zh-CN" sz="1400" dirty="0"/>
          </a:p>
          <a:p>
            <a:r>
              <a:rPr lang="en-US" altLang="zh-CN" sz="1600" dirty="0"/>
              <a:t>Arm: </a:t>
            </a:r>
          </a:p>
          <a:p>
            <a:r>
              <a:rPr lang="en-US" altLang="zh-CN" sz="1600" dirty="0"/>
              <a:t>	56cm long</a:t>
            </a:r>
          </a:p>
          <a:p>
            <a:r>
              <a:rPr lang="en-US" altLang="zh-CN" sz="1600" dirty="0"/>
              <a:t>	out diameter</a:t>
            </a:r>
            <a:r>
              <a:rPr lang="en-US" altLang="zh-CN" sz="1600"/>
              <a:t>: 190</a:t>
            </a:r>
            <a:r>
              <a:rPr lang="zh-CN" altLang="en-US" sz="1600"/>
              <a:t> </a:t>
            </a:r>
            <a:r>
              <a:rPr lang="en-US" altLang="zh-CN" sz="1600"/>
              <a:t>mm</a:t>
            </a:r>
            <a:endParaRPr lang="en-US" altLang="zh-CN" sz="1600" dirty="0"/>
          </a:p>
          <a:p>
            <a:r>
              <a:rPr lang="en-US" altLang="zh-CN" sz="1600" dirty="0"/>
              <a:t>	</a:t>
            </a:r>
            <a:r>
              <a:rPr lang="en-US" altLang="zh-CN" sz="1600"/>
              <a:t>inner diameter:158</a:t>
            </a:r>
            <a:r>
              <a:rPr lang="zh-CN" altLang="en-US" sz="1600"/>
              <a:t> </a:t>
            </a:r>
            <a:r>
              <a:rPr lang="en-US" altLang="zh-CN" sz="1600"/>
              <a:t>mm</a:t>
            </a:r>
            <a:endParaRPr lang="en-US" altLang="zh-CN" sz="1600" dirty="0"/>
          </a:p>
        </p:txBody>
      </p:sp>
      <p:sp>
        <p:nvSpPr>
          <p:cNvPr id="3" name="TextBox 2"/>
          <p:cNvSpPr txBox="1"/>
          <p:nvPr>
            <p:extLst>
              <p:ext uri="{D42A27DB-BD31-4B8C-83A1-F6EECF244321}">
                <p14:modId xmlns:p14="http://schemas.microsoft.com/office/powerpoint/2010/main" val="1301348956"/>
              </p:ext>
            </p:extLst>
          </p:nvPr>
        </p:nvSpPr>
        <p:spPr>
          <a:xfrm>
            <a:off x="3181350" y="6292184"/>
            <a:ext cx="53947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References: 2, 10, 11, 15, 17, 30, 38, 42, 45, 50.</a:t>
            </a:r>
          </a:p>
        </p:txBody>
      </p:sp>
    </p:spTree>
    <p:extLst>
      <p:ext uri="{BB962C8B-B14F-4D97-AF65-F5344CB8AC3E}">
        <p14:creationId xmlns:p14="http://schemas.microsoft.com/office/powerpoint/2010/main" val="87774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4468" y="183496"/>
            <a:ext cx="10058400" cy="1609344"/>
          </a:xfrm>
        </p:spPr>
        <p:txBody>
          <a:bodyPr/>
          <a:lstStyle/>
          <a:p>
            <a:r>
              <a:rPr lang="en-US" altLang="zh-CN" dirty="0"/>
              <a:t>Risk</a:t>
            </a:r>
            <a:r>
              <a:rPr lang="zh-CN" altLang="en-US" dirty="0"/>
              <a:t> </a:t>
            </a:r>
            <a:r>
              <a:rPr lang="en-US" altLang="zh-CN" dirty="0"/>
              <a:t>Assessment</a:t>
            </a:r>
            <a:r>
              <a:rPr lang="zh-CN" altLang="en-US" dirty="0"/>
              <a:t>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8188063"/>
              </p:ext>
            </p:extLst>
          </p:nvPr>
        </p:nvGraphicFramePr>
        <p:xfrm>
          <a:off x="963742" y="1555821"/>
          <a:ext cx="10142621" cy="457785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278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5725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8139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2000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10656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84828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951047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7121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Risk</a:t>
                      </a:r>
                    </a:p>
                  </a:txBody>
                  <a:tcPr marL="90611" marR="90611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Causes</a:t>
                      </a:r>
                    </a:p>
                  </a:txBody>
                  <a:tcPr marL="90611" marR="90611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Root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Cause</a:t>
                      </a:r>
                      <a:endParaRPr lang="en-US" dirty="0"/>
                    </a:p>
                  </a:txBody>
                  <a:tcPr marL="90611" marR="90611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RPN</a:t>
                      </a:r>
                    </a:p>
                  </a:txBody>
                  <a:tcPr marL="90611" marR="90611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Risk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Mitigation</a:t>
                      </a:r>
                      <a:endParaRPr lang="en-US" dirty="0"/>
                    </a:p>
                  </a:txBody>
                  <a:tcPr marL="90611" marR="90611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RPN</a:t>
                      </a:r>
                      <a:endParaRPr lang="en-US" dirty="0"/>
                    </a:p>
                  </a:txBody>
                  <a:tcPr marL="90611" marR="90611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Who</a:t>
                      </a:r>
                      <a:r>
                        <a:rPr lang="zh-CN" altLang="en-US"/>
                        <a:t> is </a:t>
                      </a:r>
                      <a:r>
                        <a:rPr lang="en-US" altLang="zh-CN" dirty="0"/>
                        <a:t>in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charge</a:t>
                      </a:r>
                      <a:endParaRPr lang="en-US" dirty="0"/>
                    </a:p>
                  </a:txBody>
                  <a:tcPr marL="90611" marR="90611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12110">
                <a:tc rowSpan="4"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algn="ctr"/>
                      <a:endParaRPr lang="en-US"/>
                    </a:p>
                    <a:p>
                      <a:pPr algn="ctr"/>
                      <a:endParaRPr lang="en-US"/>
                    </a:p>
                    <a:p>
                      <a:pPr algn="ctr"/>
                      <a:r>
                        <a:rPr lang="en-US" dirty="0"/>
                        <a:t>Arms Breaking</a:t>
                      </a:r>
                    </a:p>
                  </a:txBody>
                  <a:tcPr marL="90611" marR="90611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8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algn="ctr"/>
                      <a:r>
                        <a:rPr lang="en-US" dirty="0"/>
                        <a:t>Metal shears</a:t>
                      </a:r>
                    </a:p>
                  </a:txBody>
                  <a:tcPr marL="90611" marR="90611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Deployment of arms at an angle</a:t>
                      </a:r>
                    </a:p>
                  </a:txBody>
                  <a:tcPr marL="90611" marR="90611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360</a:t>
                      </a:r>
                    </a:p>
                  </a:txBody>
                  <a:tcPr marL="90611" marR="9061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Buzzer</a:t>
                      </a:r>
                      <a:endParaRPr lang="en-US" dirty="0"/>
                    </a:p>
                  </a:txBody>
                  <a:tcPr marL="90611" marR="9061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72</a:t>
                      </a:r>
                      <a:endParaRPr lang="en-US" dirty="0"/>
                    </a:p>
                  </a:txBody>
                  <a:tcPr marL="90611" marR="9061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Electrical Team</a:t>
                      </a:r>
                    </a:p>
                  </a:txBody>
                  <a:tcPr marL="90611" marR="90611"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12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Exceeds force design limits</a:t>
                      </a:r>
                    </a:p>
                  </a:txBody>
                  <a:tcPr marL="90611" marR="90611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360</a:t>
                      </a:r>
                    </a:p>
                  </a:txBody>
                  <a:tcPr marL="90611" marR="90611"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Various</a:t>
                      </a:r>
                      <a:r>
                        <a:rPr lang="zh-CN" altLang="en-US" dirty="0"/>
                        <a:t> </a:t>
                      </a:r>
                      <a:r>
                        <a:rPr lang="en-US" dirty="0"/>
                        <a:t>designs</a:t>
                      </a:r>
                    </a:p>
                  </a:txBody>
                  <a:tcPr marL="90611" marR="90611"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200</a:t>
                      </a:r>
                      <a:endParaRPr lang="en-US" dirty="0"/>
                    </a:p>
                  </a:txBody>
                  <a:tcPr marL="90611" marR="90611"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aseline="0" dirty="0"/>
                        <a:t>Inflation Team</a:t>
                      </a:r>
                      <a:endParaRPr lang="en-US" dirty="0"/>
                    </a:p>
                  </a:txBody>
                  <a:tcPr marL="90611" marR="90611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1211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Joints break</a:t>
                      </a:r>
                    </a:p>
                  </a:txBody>
                  <a:tcPr marL="90611" marR="90611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Deployment</a:t>
                      </a:r>
                      <a:r>
                        <a:rPr lang="en-US" baseline="0" dirty="0"/>
                        <a:t> at an angle</a:t>
                      </a:r>
                      <a:endParaRPr lang="en-US" dirty="0"/>
                    </a:p>
                  </a:txBody>
                  <a:tcPr marL="90611" marR="90611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FE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630</a:t>
                      </a:r>
                    </a:p>
                  </a:txBody>
                  <a:tcPr marL="90611" marR="90611">
                    <a:solidFill>
                      <a:srgbClr val="EFE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Buzzer</a:t>
                      </a:r>
                    </a:p>
                  </a:txBody>
                  <a:tcPr marL="90611" marR="90611">
                    <a:solidFill>
                      <a:srgbClr val="EFE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126</a:t>
                      </a:r>
                      <a:endParaRPr lang="en-US" dirty="0"/>
                    </a:p>
                  </a:txBody>
                  <a:tcPr marL="90611" marR="90611">
                    <a:solidFill>
                      <a:srgbClr val="EFE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Electrical Team</a:t>
                      </a:r>
                    </a:p>
                  </a:txBody>
                  <a:tcPr marL="90611" marR="90611">
                    <a:solidFill>
                      <a:srgbClr val="EFE8E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1211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571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Exceeds limits</a:t>
                      </a:r>
                    </a:p>
                  </a:txBody>
                  <a:tcPr marL="90611" marR="90611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Stairs</a:t>
                      </a:r>
                    </a:p>
                  </a:txBody>
                  <a:tcPr marL="90611" marR="90611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270</a:t>
                      </a:r>
                    </a:p>
                  </a:txBody>
                  <a:tcPr marL="90611" marR="90611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Cushion</a:t>
                      </a:r>
                    </a:p>
                  </a:txBody>
                  <a:tcPr marL="90611" marR="90611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135</a:t>
                      </a:r>
                      <a:endParaRPr lang="en-US" dirty="0"/>
                    </a:p>
                  </a:txBody>
                  <a:tcPr marL="90611" marR="90611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Inflation Team</a:t>
                      </a:r>
                    </a:p>
                  </a:txBody>
                  <a:tcPr marL="90611" marR="90611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0173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Kydex cracking</a:t>
                      </a:r>
                    </a:p>
                  </a:txBody>
                  <a:tcPr marL="90611" marR="90611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Heavy impact</a:t>
                      </a:r>
                    </a:p>
                  </a:txBody>
                  <a:tcPr marL="90611" marR="90611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Force exceeds design limits</a:t>
                      </a:r>
                      <a:endParaRPr lang="en-US" baseline="0" dirty="0"/>
                    </a:p>
                  </a:txBody>
                  <a:tcPr marL="90611" marR="90611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49</a:t>
                      </a:r>
                    </a:p>
                  </a:txBody>
                  <a:tcPr marL="90611" marR="90611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Maintenance</a:t>
                      </a:r>
                    </a:p>
                  </a:txBody>
                  <a:tcPr marL="90611" marR="90611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35</a:t>
                      </a:r>
                    </a:p>
                  </a:txBody>
                  <a:tcPr marL="90611" marR="90611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Design Team</a:t>
                      </a:r>
                    </a:p>
                  </a:txBody>
                  <a:tcPr marL="90611" marR="90611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>
            <p:extLst>
              <p:ext uri="{D42A27DB-BD31-4B8C-83A1-F6EECF244321}">
                <p14:modId xmlns:p14="http://schemas.microsoft.com/office/powerpoint/2010/main" val="1801446397"/>
              </p:ext>
            </p:extLst>
          </p:nvPr>
        </p:nvSpPr>
        <p:spPr>
          <a:xfrm>
            <a:off x="4658723" y="627697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References: 25, 48.</a:t>
            </a:r>
          </a:p>
        </p:txBody>
      </p:sp>
    </p:spTree>
    <p:extLst>
      <p:ext uri="{BB962C8B-B14F-4D97-AF65-F5344CB8AC3E}">
        <p14:creationId xmlns:p14="http://schemas.microsoft.com/office/powerpoint/2010/main" val="45367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8030</TotalTime>
  <Words>2049</Words>
  <Application>Microsoft Office PowerPoint</Application>
  <PresentationFormat>Widescreen</PresentationFormat>
  <Paragraphs>742</Paragraphs>
  <Slides>51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3" baseType="lpstr">
      <vt:lpstr>Arial</vt:lpstr>
      <vt:lpstr>Calibri</vt:lpstr>
      <vt:lpstr>DengXian</vt:lpstr>
      <vt:lpstr>方正姚体</vt:lpstr>
      <vt:lpstr>Mangal</vt:lpstr>
      <vt:lpstr>Rockwell</vt:lpstr>
      <vt:lpstr>Rockwell Condensed</vt:lpstr>
      <vt:lpstr>Rockwell Extra Bold</vt:lpstr>
      <vt:lpstr>Times New Roman</vt:lpstr>
      <vt:lpstr>Wingdings</vt:lpstr>
      <vt:lpstr>等线</vt:lpstr>
      <vt:lpstr>Wood Type</vt:lpstr>
      <vt:lpstr>Invest: safe-tee</vt:lpstr>
      <vt:lpstr>Agenda</vt:lpstr>
      <vt:lpstr>Introduction</vt:lpstr>
      <vt:lpstr>Problem statement</vt:lpstr>
      <vt:lpstr>Customer Requirements</vt:lpstr>
      <vt:lpstr>System Design Alternatives</vt:lpstr>
      <vt:lpstr>Vest Design Alternatives</vt:lpstr>
      <vt:lpstr>Performance Specifications</vt:lpstr>
      <vt:lpstr>Risk Assessment </vt:lpstr>
      <vt:lpstr>Risk Assessment </vt:lpstr>
      <vt:lpstr>Team Skills</vt:lpstr>
      <vt:lpstr> Initial Final Design</vt:lpstr>
      <vt:lpstr>Prototype Design               </vt:lpstr>
      <vt:lpstr>Prototype Arm Design</vt:lpstr>
      <vt:lpstr>Prototype joint designs</vt:lpstr>
      <vt:lpstr>Prototype Arm design Details</vt:lpstr>
      <vt:lpstr>Prototype arm Assembly</vt:lpstr>
      <vt:lpstr>Prototype Arm assembly</vt:lpstr>
      <vt:lpstr>Prototype Vest design</vt:lpstr>
      <vt:lpstr>Prototype Vest assembly</vt:lpstr>
      <vt:lpstr>Prototype Electrical  Design &amp; Assembly</vt:lpstr>
      <vt:lpstr>Electrical Design – logic diagram</vt:lpstr>
      <vt:lpstr>Sensor trigger data</vt:lpstr>
      <vt:lpstr>Prototype Design</vt:lpstr>
      <vt:lpstr>PowerPoint Presentation</vt:lpstr>
      <vt:lpstr>Testing</vt:lpstr>
      <vt:lpstr>Subsystem Testing – design group</vt:lpstr>
      <vt:lpstr>Subsystem Testing – arm group</vt:lpstr>
      <vt:lpstr>Subsystem Testing – electrical group</vt:lpstr>
      <vt:lpstr>Prototype Testing</vt:lpstr>
      <vt:lpstr>Problems Encountered &amp; solutions</vt:lpstr>
      <vt:lpstr>PowerPoint Presentation</vt:lpstr>
      <vt:lpstr>Production Ramp up</vt:lpstr>
      <vt:lpstr>Review &amp; Reflect</vt:lpstr>
      <vt:lpstr>Validation against customer needs - safety</vt:lpstr>
      <vt:lpstr>Validation against customer needs – comfortable and ease of use</vt:lpstr>
      <vt:lpstr>Validation against customer needs – Affordable &amp; fashionable</vt:lpstr>
      <vt:lpstr>WHAT WE LEARNED</vt:lpstr>
      <vt:lpstr>conclusion</vt:lpstr>
      <vt:lpstr>References</vt:lpstr>
      <vt:lpstr>References</vt:lpstr>
      <vt:lpstr>References</vt:lpstr>
      <vt:lpstr>References</vt:lpstr>
      <vt:lpstr>REFERENCES</vt:lpstr>
      <vt:lpstr>Thank you!</vt:lpstr>
      <vt:lpstr>Questions?</vt:lpstr>
      <vt:lpstr>Appendix A :Product Subsystems</vt:lpstr>
      <vt:lpstr>Appendix B : Functional Subsystems</vt:lpstr>
      <vt:lpstr>Appendix C : Gantt Chart</vt:lpstr>
      <vt:lpstr>Appendix d– Circuit Diagram</vt:lpstr>
      <vt:lpstr>Appendix e - Calculations for Arms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Yanting Liu</dc:creator>
  <cp:lastModifiedBy>Madeleine Dwyer</cp:lastModifiedBy>
  <cp:revision>110</cp:revision>
  <dcterms:created xsi:type="dcterms:W3CDTF">2017-06-20T15:06:32Z</dcterms:created>
  <dcterms:modified xsi:type="dcterms:W3CDTF">2017-06-27T04:59:54Z</dcterms:modified>
</cp:coreProperties>
</file>